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93475" r:id="rId4"/>
  </p:sldMasterIdLst>
  <p:notesMasterIdLst>
    <p:notesMasterId r:id="rId64"/>
  </p:notesMasterIdLst>
  <p:handoutMasterIdLst>
    <p:handoutMasterId r:id="rId65"/>
  </p:handoutMasterIdLst>
  <p:sldIdLst>
    <p:sldId id="315" r:id="rId5"/>
    <p:sldId id="376" r:id="rId6"/>
    <p:sldId id="258" r:id="rId7"/>
    <p:sldId id="392" r:id="rId8"/>
    <p:sldId id="309" r:id="rId9"/>
    <p:sldId id="381" r:id="rId10"/>
    <p:sldId id="394" r:id="rId11"/>
    <p:sldId id="262" r:id="rId12"/>
    <p:sldId id="420" r:id="rId13"/>
    <p:sldId id="374" r:id="rId14"/>
    <p:sldId id="390" r:id="rId15"/>
    <p:sldId id="277" r:id="rId16"/>
    <p:sldId id="276" r:id="rId17"/>
    <p:sldId id="278" r:id="rId18"/>
    <p:sldId id="279" r:id="rId19"/>
    <p:sldId id="275" r:id="rId20"/>
    <p:sldId id="292" r:id="rId21"/>
    <p:sldId id="293" r:id="rId22"/>
    <p:sldId id="294" r:id="rId23"/>
    <p:sldId id="283" r:id="rId24"/>
    <p:sldId id="285" r:id="rId25"/>
    <p:sldId id="284" r:id="rId26"/>
    <p:sldId id="286" r:id="rId27"/>
    <p:sldId id="287" r:id="rId28"/>
    <p:sldId id="288" r:id="rId29"/>
    <p:sldId id="291" r:id="rId30"/>
    <p:sldId id="289" r:id="rId31"/>
    <p:sldId id="290" r:id="rId32"/>
    <p:sldId id="348" r:id="rId33"/>
    <p:sldId id="382" r:id="rId34"/>
    <p:sldId id="351" r:id="rId35"/>
    <p:sldId id="414" r:id="rId36"/>
    <p:sldId id="397" r:id="rId37"/>
    <p:sldId id="415" r:id="rId38"/>
    <p:sldId id="417" r:id="rId39"/>
    <p:sldId id="418" r:id="rId40"/>
    <p:sldId id="395" r:id="rId41"/>
    <p:sldId id="396" r:id="rId42"/>
    <p:sldId id="350" r:id="rId43"/>
    <p:sldId id="349" r:id="rId44"/>
    <p:sldId id="385" r:id="rId45"/>
    <p:sldId id="384" r:id="rId46"/>
    <p:sldId id="383" r:id="rId47"/>
    <p:sldId id="386" r:id="rId48"/>
    <p:sldId id="387" r:id="rId49"/>
    <p:sldId id="388" r:id="rId50"/>
    <p:sldId id="416" r:id="rId51"/>
    <p:sldId id="379" r:id="rId52"/>
    <p:sldId id="380" r:id="rId53"/>
    <p:sldId id="389" r:id="rId54"/>
    <p:sldId id="413" r:id="rId55"/>
    <p:sldId id="377" r:id="rId56"/>
    <p:sldId id="412" r:id="rId57"/>
    <p:sldId id="352" r:id="rId58"/>
    <p:sldId id="363" r:id="rId59"/>
    <p:sldId id="357" r:id="rId60"/>
    <p:sldId id="378" r:id="rId61"/>
    <p:sldId id="419" r:id="rId62"/>
    <p:sldId id="312" r:id="rId63"/>
  </p:sldIdLst>
  <p:sldSz cx="9144000" cy="5143500" type="screen16x9"/>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0B0"/>
    <a:srgbClr val="666666"/>
    <a:srgbClr val="FC3729"/>
    <a:srgbClr val="FFFFFF"/>
    <a:srgbClr val="FAF8F4"/>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12915-C939-418C-A786-251EAC47382A}" v="2" dt="2022-11-09T06:32:55.114"/>
  </p1510:revLst>
</p1510:revInfo>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46F890A9-2807-4EBB-B81D-B2AA78EC7F39}" styleName="Mørk stil 2 - uthevingsfarge 5 / uthevingsfarg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ys stil 2 - uthevingsfarg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ys stil 2 - uthevingsfarg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ys stil 2 - uthevingsfarg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ys stil 2 - uthevingsfarg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emastil 1 - uthevingsfarg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6" autoAdjust="0"/>
    <p:restoredTop sz="94057" autoAdjust="0"/>
  </p:normalViewPr>
  <p:slideViewPr>
    <p:cSldViewPr snapToGrid="0" snapToObjects="1">
      <p:cViewPr varScale="1">
        <p:scale>
          <a:sx n="83" d="100"/>
          <a:sy n="83" d="100"/>
        </p:scale>
        <p:origin x="784" y="52"/>
      </p:cViewPr>
      <p:guideLst>
        <p:guide orient="horz" pos="1620"/>
        <p:guide pos="2880"/>
      </p:guideLst>
    </p:cSldViewPr>
  </p:slideViewPr>
  <p:outlineViewPr>
    <p:cViewPr>
      <p:scale>
        <a:sx n="33" d="100"/>
        <a:sy n="33" d="100"/>
      </p:scale>
      <p:origin x="0" y="-1880"/>
    </p:cViewPr>
  </p:outlineViewPr>
  <p:notesTextViewPr>
    <p:cViewPr>
      <p:scale>
        <a:sx n="100" d="100"/>
        <a:sy n="100" d="100"/>
      </p:scale>
      <p:origin x="0" y="0"/>
    </p:cViewPr>
  </p:notesTextViewPr>
  <p:sorterViewPr>
    <p:cViewPr>
      <p:scale>
        <a:sx n="149" d="100"/>
        <a:sy n="149" d="100"/>
      </p:scale>
      <p:origin x="0" y="-4648"/>
    </p:cViewPr>
  </p:sorterViewPr>
  <p:notesViewPr>
    <p:cSldViewPr snapToGrid="0" snapToObjects="1">
      <p:cViewPr varScale="1">
        <p:scale>
          <a:sx n="53" d="100"/>
          <a:sy n="53" d="100"/>
        </p:scale>
        <p:origin x="724"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37362C-02A2-48A7-A94A-5AA8B7D6F895}"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nb-NO"/>
        </a:p>
      </dgm:t>
    </dgm:pt>
    <dgm:pt modelId="{C29FC6F7-28F2-4342-9317-A423F83D315D}" type="pres">
      <dgm:prSet presAssocID="{3337362C-02A2-48A7-A94A-5AA8B7D6F895}" presName="Name0" presStyleCnt="0">
        <dgm:presLayoutVars>
          <dgm:chMax/>
          <dgm:chPref/>
          <dgm:dir/>
          <dgm:animLvl val="lvl"/>
        </dgm:presLayoutVars>
      </dgm:prSet>
      <dgm:spPr/>
    </dgm:pt>
  </dgm:ptLst>
  <dgm:cxnLst>
    <dgm:cxn modelId="{3581CAAE-194E-4627-BB8A-A73272209B0F}" type="presOf" srcId="{3337362C-02A2-48A7-A94A-5AA8B7D6F895}" destId="{C29FC6F7-28F2-4342-9317-A423F83D315D}" srcOrd="0"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419ED0-4CD9-41EE-B8C5-A76361BA970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nb-NO"/>
        </a:p>
      </dgm:t>
    </dgm:pt>
    <dgm:pt modelId="{0FD62A2F-ADEF-45CA-9FBD-684D12D79E9D}">
      <dgm:prSet phldrT="[Tekst]"/>
      <dgm:spPr>
        <a:solidFill>
          <a:srgbClr val="92D050"/>
        </a:solidFill>
      </dgm:spPr>
      <dgm:t>
        <a:bodyPr/>
        <a:lstStyle/>
        <a:p>
          <a:r>
            <a:rPr lang="nb-NO" dirty="0"/>
            <a:t>Agendas spørreundersøkelse fikk 30.000 svar</a:t>
          </a:r>
        </a:p>
      </dgm:t>
    </dgm:pt>
    <dgm:pt modelId="{B85AF7B1-8E73-4290-8CBC-C06FBD5CD9DD}" type="parTrans" cxnId="{B485E683-914D-4015-A841-B8B9B0E07C1A}">
      <dgm:prSet/>
      <dgm:spPr/>
      <dgm:t>
        <a:bodyPr/>
        <a:lstStyle/>
        <a:p>
          <a:endParaRPr lang="nb-NO"/>
        </a:p>
      </dgm:t>
    </dgm:pt>
    <dgm:pt modelId="{CE516D95-D0F0-4B74-AC77-8F2AC8368ACA}" type="sibTrans" cxnId="{B485E683-914D-4015-A841-B8B9B0E07C1A}">
      <dgm:prSet/>
      <dgm:spPr/>
      <dgm:t>
        <a:bodyPr/>
        <a:lstStyle/>
        <a:p>
          <a:endParaRPr lang="nb-NO"/>
        </a:p>
      </dgm:t>
    </dgm:pt>
    <dgm:pt modelId="{7A41F2DD-3E32-4976-BC43-A577F3D8DE23}">
      <dgm:prSet phldrT="[Tekst]"/>
      <dgm:spPr>
        <a:solidFill>
          <a:schemeClr val="accent2">
            <a:lumMod val="75000"/>
          </a:schemeClr>
        </a:solidFill>
      </dgm:spPr>
      <dgm:t>
        <a:bodyPr/>
        <a:lstStyle/>
        <a:p>
          <a:r>
            <a:rPr lang="nb-NO" dirty="0"/>
            <a:t>De ansatte er positive til teknologi: Et flertall av respondentene mener ny teknologi gir mulighet til å løse oppgaver bedre. Bare 1 av 10 mener ny teknologi </a:t>
          </a:r>
          <a:r>
            <a:rPr lang="nb-NO" i="1" dirty="0"/>
            <a:t>ikke </a:t>
          </a:r>
          <a:r>
            <a:rPr lang="nb-NO" dirty="0"/>
            <a:t>gir mulighet til å løse oppgaver bedre. </a:t>
          </a:r>
        </a:p>
      </dgm:t>
    </dgm:pt>
    <dgm:pt modelId="{60B26D81-7A19-4984-BE5F-3ED87905669E}" type="parTrans" cxnId="{373D8AFD-FB3D-4FF0-80BA-10B214E50404}">
      <dgm:prSet/>
      <dgm:spPr/>
      <dgm:t>
        <a:bodyPr/>
        <a:lstStyle/>
        <a:p>
          <a:endParaRPr lang="nb-NO"/>
        </a:p>
      </dgm:t>
    </dgm:pt>
    <dgm:pt modelId="{D20A62C8-CCCB-4361-88D2-7CBC7AEA0496}" type="sibTrans" cxnId="{373D8AFD-FB3D-4FF0-80BA-10B214E50404}">
      <dgm:prSet/>
      <dgm:spPr/>
      <dgm:t>
        <a:bodyPr/>
        <a:lstStyle/>
        <a:p>
          <a:endParaRPr lang="nb-NO"/>
        </a:p>
      </dgm:t>
    </dgm:pt>
    <dgm:pt modelId="{D1CAF03D-82DD-4ADD-B7E8-8AF08F0DA51E}">
      <dgm:prSet phldrT="[Tekst]"/>
      <dgm:spPr>
        <a:solidFill>
          <a:srgbClr val="C00000"/>
        </a:solidFill>
      </dgm:spPr>
      <dgm:t>
        <a:bodyPr/>
        <a:lstStyle/>
        <a:p>
          <a:r>
            <a:rPr lang="nb-NO" dirty="0"/>
            <a:t>De ansatte er svært villige til å tilegne seg ny kunnskap. Over 80% av respondentene oppgir at de er villige til å tilegne seg ny kompetanse for å kunne utføre nye arbeidsoppgaver. </a:t>
          </a:r>
        </a:p>
      </dgm:t>
    </dgm:pt>
    <dgm:pt modelId="{431F1B78-7465-4C06-9CF5-0B543C0A5F08}" type="parTrans" cxnId="{E25BC561-695B-428A-ABC5-4C2C64FE8B33}">
      <dgm:prSet/>
      <dgm:spPr/>
      <dgm:t>
        <a:bodyPr/>
        <a:lstStyle/>
        <a:p>
          <a:endParaRPr lang="nb-NO"/>
        </a:p>
      </dgm:t>
    </dgm:pt>
    <dgm:pt modelId="{425D830B-0E24-475E-B329-7B82BB2450EF}" type="sibTrans" cxnId="{E25BC561-695B-428A-ABC5-4C2C64FE8B33}">
      <dgm:prSet/>
      <dgm:spPr/>
      <dgm:t>
        <a:bodyPr/>
        <a:lstStyle/>
        <a:p>
          <a:endParaRPr lang="nb-NO"/>
        </a:p>
      </dgm:t>
    </dgm:pt>
    <dgm:pt modelId="{E19B5181-76C7-4FE1-B704-68724F5FC89C}">
      <dgm:prSet phldrT="[Tekst]"/>
      <dgm:spPr/>
      <dgm:t>
        <a:bodyPr/>
        <a:lstStyle/>
        <a:p>
          <a:r>
            <a:rPr lang="nb-NO" dirty="0"/>
            <a:t>De ansatte opplever ikke at informasjon, medvirkning og forankring er god nok. Bare 38 prosent av respondentene mener de får god nok informasjon i forkant av endringer, og at hele 3 av 10 mener de ikke får god nok informasjon.</a:t>
          </a:r>
        </a:p>
      </dgm:t>
    </dgm:pt>
    <dgm:pt modelId="{A512E320-FC6D-4783-A979-E470CA8EAD79}" type="parTrans" cxnId="{11723DEA-D31F-4A47-9B9D-F8E581E2587A}">
      <dgm:prSet/>
      <dgm:spPr/>
      <dgm:t>
        <a:bodyPr/>
        <a:lstStyle/>
        <a:p>
          <a:endParaRPr lang="nb-NO"/>
        </a:p>
      </dgm:t>
    </dgm:pt>
    <dgm:pt modelId="{7924BBC8-4258-4A2B-9B1A-4A2CE616B7F0}" type="sibTrans" cxnId="{11723DEA-D31F-4A47-9B9D-F8E581E2587A}">
      <dgm:prSet/>
      <dgm:spPr/>
      <dgm:t>
        <a:bodyPr/>
        <a:lstStyle/>
        <a:p>
          <a:endParaRPr lang="nb-NO"/>
        </a:p>
      </dgm:t>
    </dgm:pt>
    <dgm:pt modelId="{55366C7C-EDDA-464F-923B-A6D7E8B8A797}" type="pres">
      <dgm:prSet presAssocID="{B1419ED0-4CD9-41EE-B8C5-A76361BA970C}" presName="matrix" presStyleCnt="0">
        <dgm:presLayoutVars>
          <dgm:chMax val="1"/>
          <dgm:dir/>
          <dgm:resizeHandles val="exact"/>
        </dgm:presLayoutVars>
      </dgm:prSet>
      <dgm:spPr/>
    </dgm:pt>
    <dgm:pt modelId="{10BE0C21-A737-4B21-B627-505621AF8A99}" type="pres">
      <dgm:prSet presAssocID="{B1419ED0-4CD9-41EE-B8C5-A76361BA970C}" presName="diamond" presStyleLbl="bgShp" presStyleIdx="0" presStyleCnt="1" custFlipHor="1" custScaleX="1125" custScaleY="77739" custLinFactNeighborX="-21560" custLinFactNeighborY="-709"/>
      <dgm:spPr/>
    </dgm:pt>
    <dgm:pt modelId="{57216871-2481-42FB-A18D-4FACD7DE7A61}" type="pres">
      <dgm:prSet presAssocID="{B1419ED0-4CD9-41EE-B8C5-A76361BA970C}" presName="quad1" presStyleLbl="node1" presStyleIdx="0" presStyleCnt="4" custScaleX="185505" custScaleY="67266" custLinFactNeighborX="-2897" custLinFactNeighborY="-10489">
        <dgm:presLayoutVars>
          <dgm:chMax val="0"/>
          <dgm:chPref val="0"/>
          <dgm:bulletEnabled val="1"/>
        </dgm:presLayoutVars>
      </dgm:prSet>
      <dgm:spPr/>
    </dgm:pt>
    <dgm:pt modelId="{0E50AF70-ED2E-4CC3-A74F-9C237A76A897}" type="pres">
      <dgm:prSet presAssocID="{B1419ED0-4CD9-41EE-B8C5-A76361BA970C}" presName="quad2" presStyleLbl="node1" presStyleIdx="1" presStyleCnt="4" custScaleX="189660" custScaleY="92121" custLinFactNeighborX="81208" custLinFactNeighborY="2676">
        <dgm:presLayoutVars>
          <dgm:chMax val="0"/>
          <dgm:chPref val="0"/>
          <dgm:bulletEnabled val="1"/>
        </dgm:presLayoutVars>
      </dgm:prSet>
      <dgm:spPr/>
    </dgm:pt>
    <dgm:pt modelId="{FAAD1D56-BBD8-4447-BB47-06829324FDC7}" type="pres">
      <dgm:prSet presAssocID="{B1419ED0-4CD9-41EE-B8C5-A76361BA970C}" presName="quad3" presStyleLbl="node1" presStyleIdx="2" presStyleCnt="4" custScaleX="192617" custScaleY="102551" custLinFactNeighborX="-3524" custLinFactNeighborY="-31068">
        <dgm:presLayoutVars>
          <dgm:chMax val="0"/>
          <dgm:chPref val="0"/>
          <dgm:bulletEnabled val="1"/>
        </dgm:presLayoutVars>
      </dgm:prSet>
      <dgm:spPr/>
    </dgm:pt>
    <dgm:pt modelId="{0715A0CF-1F4D-4679-BE73-5B45FC621E1C}" type="pres">
      <dgm:prSet presAssocID="{B1419ED0-4CD9-41EE-B8C5-A76361BA970C}" presName="quad4" presStyleLbl="node1" presStyleIdx="3" presStyleCnt="4" custScaleX="194574" custScaleY="77791" custLinFactNeighborX="86890" custLinFactNeighborY="-19593">
        <dgm:presLayoutVars>
          <dgm:chMax val="0"/>
          <dgm:chPref val="0"/>
          <dgm:bulletEnabled val="1"/>
        </dgm:presLayoutVars>
      </dgm:prSet>
      <dgm:spPr/>
    </dgm:pt>
  </dgm:ptLst>
  <dgm:cxnLst>
    <dgm:cxn modelId="{E25BC561-695B-428A-ABC5-4C2C64FE8B33}" srcId="{B1419ED0-4CD9-41EE-B8C5-A76361BA970C}" destId="{D1CAF03D-82DD-4ADD-B7E8-8AF08F0DA51E}" srcOrd="2" destOrd="0" parTransId="{431F1B78-7465-4C06-9CF5-0B543C0A5F08}" sibTransId="{425D830B-0E24-475E-B329-7B82BB2450EF}"/>
    <dgm:cxn modelId="{85DC736C-65B2-4278-ADAF-3EDF2DA7932E}" type="presOf" srcId="{D1CAF03D-82DD-4ADD-B7E8-8AF08F0DA51E}" destId="{FAAD1D56-BBD8-4447-BB47-06829324FDC7}" srcOrd="0" destOrd="0" presId="urn:microsoft.com/office/officeart/2005/8/layout/matrix3"/>
    <dgm:cxn modelId="{B485E683-914D-4015-A841-B8B9B0E07C1A}" srcId="{B1419ED0-4CD9-41EE-B8C5-A76361BA970C}" destId="{0FD62A2F-ADEF-45CA-9FBD-684D12D79E9D}" srcOrd="0" destOrd="0" parTransId="{B85AF7B1-8E73-4290-8CBC-C06FBD5CD9DD}" sibTransId="{CE516D95-D0F0-4B74-AC77-8F2AC8368ACA}"/>
    <dgm:cxn modelId="{DBAD1E8F-FD0A-42DC-AF13-C5F0F0E3EDC6}" type="presOf" srcId="{7A41F2DD-3E32-4976-BC43-A577F3D8DE23}" destId="{0E50AF70-ED2E-4CC3-A74F-9C237A76A897}" srcOrd="0" destOrd="0" presId="urn:microsoft.com/office/officeart/2005/8/layout/matrix3"/>
    <dgm:cxn modelId="{966C37A2-8CDA-45DA-928C-BCA85FDF233C}" type="presOf" srcId="{E19B5181-76C7-4FE1-B704-68724F5FC89C}" destId="{0715A0CF-1F4D-4679-BE73-5B45FC621E1C}" srcOrd="0" destOrd="0" presId="urn:microsoft.com/office/officeart/2005/8/layout/matrix3"/>
    <dgm:cxn modelId="{711C0EAE-48FB-48AA-BCD7-78DDAED70444}" type="presOf" srcId="{B1419ED0-4CD9-41EE-B8C5-A76361BA970C}" destId="{55366C7C-EDDA-464F-923B-A6D7E8B8A797}" srcOrd="0" destOrd="0" presId="urn:microsoft.com/office/officeart/2005/8/layout/matrix3"/>
    <dgm:cxn modelId="{0716CCE4-7BB8-4ECF-92F1-B6A5A86C6E60}" type="presOf" srcId="{0FD62A2F-ADEF-45CA-9FBD-684D12D79E9D}" destId="{57216871-2481-42FB-A18D-4FACD7DE7A61}" srcOrd="0" destOrd="0" presId="urn:microsoft.com/office/officeart/2005/8/layout/matrix3"/>
    <dgm:cxn modelId="{11723DEA-D31F-4A47-9B9D-F8E581E2587A}" srcId="{B1419ED0-4CD9-41EE-B8C5-A76361BA970C}" destId="{E19B5181-76C7-4FE1-B704-68724F5FC89C}" srcOrd="3" destOrd="0" parTransId="{A512E320-FC6D-4783-A979-E470CA8EAD79}" sibTransId="{7924BBC8-4258-4A2B-9B1A-4A2CE616B7F0}"/>
    <dgm:cxn modelId="{373D8AFD-FB3D-4FF0-80BA-10B214E50404}" srcId="{B1419ED0-4CD9-41EE-B8C5-A76361BA970C}" destId="{7A41F2DD-3E32-4976-BC43-A577F3D8DE23}" srcOrd="1" destOrd="0" parTransId="{60B26D81-7A19-4984-BE5F-3ED87905669E}" sibTransId="{D20A62C8-CCCB-4361-88D2-7CBC7AEA0496}"/>
    <dgm:cxn modelId="{9A001DEC-5EC2-478B-A069-470A515CF210}" type="presParOf" srcId="{55366C7C-EDDA-464F-923B-A6D7E8B8A797}" destId="{10BE0C21-A737-4B21-B627-505621AF8A99}" srcOrd="0" destOrd="0" presId="urn:microsoft.com/office/officeart/2005/8/layout/matrix3"/>
    <dgm:cxn modelId="{73B568DC-96FB-42EA-B622-384233CE7A4B}" type="presParOf" srcId="{55366C7C-EDDA-464F-923B-A6D7E8B8A797}" destId="{57216871-2481-42FB-A18D-4FACD7DE7A61}" srcOrd="1" destOrd="0" presId="urn:microsoft.com/office/officeart/2005/8/layout/matrix3"/>
    <dgm:cxn modelId="{0A141333-C238-48DE-81AF-27260C6F792E}" type="presParOf" srcId="{55366C7C-EDDA-464F-923B-A6D7E8B8A797}" destId="{0E50AF70-ED2E-4CC3-A74F-9C237A76A897}" srcOrd="2" destOrd="0" presId="urn:microsoft.com/office/officeart/2005/8/layout/matrix3"/>
    <dgm:cxn modelId="{553508CA-82BB-4724-8248-F5028931A4FA}" type="presParOf" srcId="{55366C7C-EDDA-464F-923B-A6D7E8B8A797}" destId="{FAAD1D56-BBD8-4447-BB47-06829324FDC7}" srcOrd="3" destOrd="0" presId="urn:microsoft.com/office/officeart/2005/8/layout/matrix3"/>
    <dgm:cxn modelId="{CEFC627F-3019-4764-B485-7FAB4FBB2EED}" type="presParOf" srcId="{55366C7C-EDDA-464F-923B-A6D7E8B8A797}" destId="{0715A0CF-1F4D-4679-BE73-5B45FC621E1C}"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E0C21-A737-4B21-B627-505621AF8A99}">
      <dsp:nvSpPr>
        <dsp:cNvPr id="0" name=""/>
        <dsp:cNvSpPr/>
      </dsp:nvSpPr>
      <dsp:spPr>
        <a:xfrm flipH="1">
          <a:off x="3899329" y="467535"/>
          <a:ext cx="55927" cy="38646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16871-2481-42FB-A18D-4FACD7DE7A61}">
      <dsp:nvSpPr>
        <dsp:cNvPr id="0" name=""/>
        <dsp:cNvSpPr/>
      </dsp:nvSpPr>
      <dsp:spPr>
        <a:xfrm>
          <a:off x="2100650" y="535689"/>
          <a:ext cx="3596630" cy="1304174"/>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dirty="0"/>
            <a:t>Agendas spørreundersøkelse fikk 30.000 svar</a:t>
          </a:r>
        </a:p>
      </dsp:txBody>
      <dsp:txXfrm>
        <a:off x="2164315" y="599354"/>
        <a:ext cx="3469300" cy="1176844"/>
      </dsp:txXfrm>
    </dsp:sp>
    <dsp:sp modelId="{0E50AF70-ED2E-4CC3-A74F-9C237A76A897}">
      <dsp:nvSpPr>
        <dsp:cNvPr id="0" name=""/>
        <dsp:cNvSpPr/>
      </dsp:nvSpPr>
      <dsp:spPr>
        <a:xfrm>
          <a:off x="5778998" y="549987"/>
          <a:ext cx="3677188" cy="1786071"/>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dirty="0"/>
            <a:t>De ansatte er positive til teknologi: Et flertall av respondentene mener ny teknologi gir mulighet til å løse oppgaver bedre. Bare 1 av 10 mener ny teknologi </a:t>
          </a:r>
          <a:r>
            <a:rPr lang="nb-NO" sz="1400" i="1" kern="1200" dirty="0"/>
            <a:t>ikke </a:t>
          </a:r>
          <a:r>
            <a:rPr lang="nb-NO" sz="1400" kern="1200" dirty="0"/>
            <a:t>gir mulighet til å løse oppgaver bedre. </a:t>
          </a:r>
        </a:p>
      </dsp:txBody>
      <dsp:txXfrm>
        <a:off x="5866187" y="637176"/>
        <a:ext cx="3502810" cy="1611693"/>
      </dsp:txXfrm>
    </dsp:sp>
    <dsp:sp modelId="{FAAD1D56-BBD8-4447-BB47-06829324FDC7}">
      <dsp:nvSpPr>
        <dsp:cNvPr id="0" name=""/>
        <dsp:cNvSpPr/>
      </dsp:nvSpPr>
      <dsp:spPr>
        <a:xfrm>
          <a:off x="2019548" y="1882611"/>
          <a:ext cx="3734519" cy="198829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De ansatte er svært villige til å tilegne seg ny kunnskap. Over 80% av respondentene oppgir at de er villige til å tilegne seg ny kompetanse for å kunne utføre nye arbeidsoppgaver. </a:t>
          </a:r>
        </a:p>
      </dsp:txBody>
      <dsp:txXfrm>
        <a:off x="2116608" y="1979671"/>
        <a:ext cx="3540399" cy="1794171"/>
      </dsp:txXfrm>
    </dsp:sp>
    <dsp:sp modelId="{0715A0CF-1F4D-4679-BE73-5B45FC621E1C}">
      <dsp:nvSpPr>
        <dsp:cNvPr id="0" name=""/>
        <dsp:cNvSpPr/>
      </dsp:nvSpPr>
      <dsp:spPr>
        <a:xfrm>
          <a:off x="5841525" y="2345119"/>
          <a:ext cx="3772462" cy="15082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De ansatte opplever ikke at informasjon, medvirkning og forankring er god nok. Bare 38 prosent av respondentene mener de får god nok informasjon i forkant av endringer, og at hele 3 av 10 mener de ikke får god nok informasjon.</a:t>
          </a:r>
        </a:p>
      </dsp:txBody>
      <dsp:txXfrm>
        <a:off x="5915151" y="2418745"/>
        <a:ext cx="3625210" cy="136098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BA8177BD-3845-4643-A7F3-F1D79CEB8296}" type="datetimeFigureOut">
              <a:rPr lang="nb-NO" smtClean="0"/>
              <a:t>09.11.2022</a:t>
            </a:fld>
            <a:endParaRPr lang="nb-NO"/>
          </a:p>
        </p:txBody>
      </p:sp>
      <p:sp>
        <p:nvSpPr>
          <p:cNvPr id="4" name="Plassholder for bunntekst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BE1B0BDB-B40A-437A-8749-EF495F626EF3}" type="slidenum">
              <a:rPr lang="nb-NO" smtClean="0"/>
              <a:t>‹#›</a:t>
            </a:fld>
            <a:endParaRPr lang="nb-NO"/>
          </a:p>
        </p:txBody>
      </p:sp>
    </p:spTree>
    <p:extLst>
      <p:ext uri="{BB962C8B-B14F-4D97-AF65-F5344CB8AC3E}">
        <p14:creationId xmlns:p14="http://schemas.microsoft.com/office/powerpoint/2010/main" val="423078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071F9AAB-3D3A-44BA-9A11-4B8109FA1571}" type="datetimeFigureOut">
              <a:rPr lang="nb-NO" smtClean="0"/>
              <a:t>09.11.2022</a:t>
            </a:fld>
            <a:endParaRPr lang="nb-NO"/>
          </a:p>
        </p:txBody>
      </p:sp>
      <p:sp>
        <p:nvSpPr>
          <p:cNvPr id="4" name="Plassholder for lysbilde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F307D68C-7A22-41CA-A0E6-F359D8EC630A}" type="slidenum">
              <a:rPr lang="nb-NO" smtClean="0"/>
              <a:t>‹#›</a:t>
            </a:fld>
            <a:endParaRPr lang="nb-NO"/>
          </a:p>
        </p:txBody>
      </p:sp>
    </p:spTree>
    <p:extLst>
      <p:ext uri="{BB962C8B-B14F-4D97-AF65-F5344CB8AC3E}">
        <p14:creationId xmlns:p14="http://schemas.microsoft.com/office/powerpoint/2010/main" val="134083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1</a:t>
            </a:fld>
            <a:endParaRPr lang="nb-NO"/>
          </a:p>
        </p:txBody>
      </p:sp>
    </p:spTree>
    <p:extLst>
      <p:ext uri="{BB962C8B-B14F-4D97-AF65-F5344CB8AC3E}">
        <p14:creationId xmlns:p14="http://schemas.microsoft.com/office/powerpoint/2010/main" val="390370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12</a:t>
            </a:fld>
            <a:endParaRPr lang="nb-NO"/>
          </a:p>
        </p:txBody>
      </p:sp>
    </p:spTree>
    <p:extLst>
      <p:ext uri="{BB962C8B-B14F-4D97-AF65-F5344CB8AC3E}">
        <p14:creationId xmlns:p14="http://schemas.microsoft.com/office/powerpoint/2010/main" val="358797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2043757-5E6F-4007-BFA1-0E123E15B799}" type="slidenum">
              <a:rPr lang="nb-NO" smtClean="0"/>
              <a:t>13</a:t>
            </a:fld>
            <a:endParaRPr lang="nb-NO"/>
          </a:p>
        </p:txBody>
      </p:sp>
    </p:spTree>
    <p:extLst>
      <p:ext uri="{BB962C8B-B14F-4D97-AF65-F5344CB8AC3E}">
        <p14:creationId xmlns:p14="http://schemas.microsoft.com/office/powerpoint/2010/main" val="529805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307D68C-7A22-41CA-A0E6-F359D8EC630A}" type="slidenum">
              <a:rPr lang="nb-NO" smtClean="0"/>
              <a:t>14</a:t>
            </a:fld>
            <a:endParaRPr lang="nb-NO"/>
          </a:p>
        </p:txBody>
      </p:sp>
    </p:spTree>
    <p:extLst>
      <p:ext uri="{BB962C8B-B14F-4D97-AF65-F5344CB8AC3E}">
        <p14:creationId xmlns:p14="http://schemas.microsoft.com/office/powerpoint/2010/main" val="271913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307D68C-7A22-41CA-A0E6-F359D8EC630A}" type="slidenum">
              <a:rPr lang="nb-NO" smtClean="0"/>
              <a:t>15</a:t>
            </a:fld>
            <a:endParaRPr lang="nb-NO"/>
          </a:p>
        </p:txBody>
      </p:sp>
    </p:spTree>
    <p:extLst>
      <p:ext uri="{BB962C8B-B14F-4D97-AF65-F5344CB8AC3E}">
        <p14:creationId xmlns:p14="http://schemas.microsoft.com/office/powerpoint/2010/main" val="242113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16</a:t>
            </a:fld>
            <a:endParaRPr lang="nb-NO"/>
          </a:p>
        </p:txBody>
      </p:sp>
    </p:spTree>
    <p:extLst>
      <p:ext uri="{BB962C8B-B14F-4D97-AF65-F5344CB8AC3E}">
        <p14:creationId xmlns:p14="http://schemas.microsoft.com/office/powerpoint/2010/main" val="169311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17</a:t>
            </a:fld>
            <a:endParaRPr lang="nb-NO"/>
          </a:p>
        </p:txBody>
      </p:sp>
    </p:spTree>
    <p:extLst>
      <p:ext uri="{BB962C8B-B14F-4D97-AF65-F5344CB8AC3E}">
        <p14:creationId xmlns:p14="http://schemas.microsoft.com/office/powerpoint/2010/main" val="3464974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18</a:t>
            </a:fld>
            <a:endParaRPr lang="nb-NO"/>
          </a:p>
        </p:txBody>
      </p:sp>
    </p:spTree>
    <p:extLst>
      <p:ext uri="{BB962C8B-B14F-4D97-AF65-F5344CB8AC3E}">
        <p14:creationId xmlns:p14="http://schemas.microsoft.com/office/powerpoint/2010/main" val="206787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19</a:t>
            </a:fld>
            <a:endParaRPr lang="nb-NO"/>
          </a:p>
        </p:txBody>
      </p:sp>
    </p:spTree>
    <p:extLst>
      <p:ext uri="{BB962C8B-B14F-4D97-AF65-F5344CB8AC3E}">
        <p14:creationId xmlns:p14="http://schemas.microsoft.com/office/powerpoint/2010/main" val="103161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20</a:t>
            </a:fld>
            <a:endParaRPr lang="nb-NO"/>
          </a:p>
        </p:txBody>
      </p:sp>
    </p:spTree>
    <p:extLst>
      <p:ext uri="{BB962C8B-B14F-4D97-AF65-F5344CB8AC3E}">
        <p14:creationId xmlns:p14="http://schemas.microsoft.com/office/powerpoint/2010/main" val="3566668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21</a:t>
            </a:fld>
            <a:endParaRPr lang="nb-NO"/>
          </a:p>
        </p:txBody>
      </p:sp>
    </p:spTree>
    <p:extLst>
      <p:ext uri="{BB962C8B-B14F-4D97-AF65-F5344CB8AC3E}">
        <p14:creationId xmlns:p14="http://schemas.microsoft.com/office/powerpoint/2010/main" val="404092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2</a:t>
            </a:fld>
            <a:endParaRPr lang="nb-NO"/>
          </a:p>
        </p:txBody>
      </p:sp>
    </p:spTree>
    <p:extLst>
      <p:ext uri="{BB962C8B-B14F-4D97-AF65-F5344CB8AC3E}">
        <p14:creationId xmlns:p14="http://schemas.microsoft.com/office/powerpoint/2010/main" val="4146208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307D68C-7A22-41CA-A0E6-F359D8EC630A}" type="slidenum">
              <a:rPr lang="nb-NO" smtClean="0"/>
              <a:t>23</a:t>
            </a:fld>
            <a:endParaRPr lang="nb-NO"/>
          </a:p>
        </p:txBody>
      </p:sp>
    </p:spTree>
    <p:extLst>
      <p:ext uri="{BB962C8B-B14F-4D97-AF65-F5344CB8AC3E}">
        <p14:creationId xmlns:p14="http://schemas.microsoft.com/office/powerpoint/2010/main" val="4072453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Presentasjon</a:t>
            </a:r>
            <a:r>
              <a:rPr lang="nb-NO" baseline="0" dirty="0"/>
              <a:t> i 2020. </a:t>
            </a:r>
            <a:endParaRPr lang="nb-NO" dirty="0"/>
          </a:p>
        </p:txBody>
      </p:sp>
      <p:sp>
        <p:nvSpPr>
          <p:cNvPr id="4" name="Plassholder for lysbildenummer 3"/>
          <p:cNvSpPr>
            <a:spLocks noGrp="1"/>
          </p:cNvSpPr>
          <p:nvPr>
            <p:ph type="sldNum" sz="quarter" idx="10"/>
          </p:nvPr>
        </p:nvSpPr>
        <p:spPr/>
        <p:txBody>
          <a:bodyPr/>
          <a:lstStyle/>
          <a:p>
            <a:fld id="{C2043757-5E6F-4007-BFA1-0E123E15B799}" type="slidenum">
              <a:rPr lang="nb-NO" smtClean="0"/>
              <a:t>24</a:t>
            </a:fld>
            <a:endParaRPr lang="nb-NO"/>
          </a:p>
        </p:txBody>
      </p:sp>
    </p:spTree>
    <p:extLst>
      <p:ext uri="{BB962C8B-B14F-4D97-AF65-F5344CB8AC3E}">
        <p14:creationId xmlns:p14="http://schemas.microsoft.com/office/powerpoint/2010/main" val="2849517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26</a:t>
            </a:fld>
            <a:endParaRPr lang="nb-NO"/>
          </a:p>
        </p:txBody>
      </p:sp>
    </p:spTree>
    <p:extLst>
      <p:ext uri="{BB962C8B-B14F-4D97-AF65-F5344CB8AC3E}">
        <p14:creationId xmlns:p14="http://schemas.microsoft.com/office/powerpoint/2010/main" val="409280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27</a:t>
            </a:fld>
            <a:endParaRPr lang="nb-NO"/>
          </a:p>
        </p:txBody>
      </p:sp>
    </p:spTree>
    <p:extLst>
      <p:ext uri="{BB962C8B-B14F-4D97-AF65-F5344CB8AC3E}">
        <p14:creationId xmlns:p14="http://schemas.microsoft.com/office/powerpoint/2010/main" val="871459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Rapporten</a:t>
            </a:r>
            <a:r>
              <a:rPr lang="nb-NO" baseline="0" dirty="0"/>
              <a:t> fra Kompetanse Norge. </a:t>
            </a:r>
            <a:r>
              <a:rPr lang="nb-NO" dirty="0"/>
              <a:t>Kan</a:t>
            </a:r>
            <a:r>
              <a:rPr lang="nb-NO" baseline="0" dirty="0"/>
              <a:t> nevne samarbeid med KS.</a:t>
            </a:r>
            <a:endParaRPr lang="nb-NO" dirty="0"/>
          </a:p>
        </p:txBody>
      </p:sp>
      <p:sp>
        <p:nvSpPr>
          <p:cNvPr id="4" name="Plassholder for lysbildenummer 3"/>
          <p:cNvSpPr>
            <a:spLocks noGrp="1"/>
          </p:cNvSpPr>
          <p:nvPr>
            <p:ph type="sldNum" sz="quarter" idx="10"/>
          </p:nvPr>
        </p:nvSpPr>
        <p:spPr/>
        <p:txBody>
          <a:bodyPr/>
          <a:lstStyle/>
          <a:p>
            <a:fld id="{F307D68C-7A22-41CA-A0E6-F359D8EC630A}" type="slidenum">
              <a:rPr lang="nb-NO" smtClean="0"/>
              <a:t>28</a:t>
            </a:fld>
            <a:endParaRPr lang="nb-NO"/>
          </a:p>
        </p:txBody>
      </p:sp>
    </p:spTree>
    <p:extLst>
      <p:ext uri="{BB962C8B-B14F-4D97-AF65-F5344CB8AC3E}">
        <p14:creationId xmlns:p14="http://schemas.microsoft.com/office/powerpoint/2010/main" val="377623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29</a:t>
            </a:fld>
            <a:endParaRPr lang="nb-NO"/>
          </a:p>
        </p:txBody>
      </p:sp>
    </p:spTree>
    <p:extLst>
      <p:ext uri="{BB962C8B-B14F-4D97-AF65-F5344CB8AC3E}">
        <p14:creationId xmlns:p14="http://schemas.microsoft.com/office/powerpoint/2010/main" val="575038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30</a:t>
            </a:fld>
            <a:endParaRPr lang="nb-NO"/>
          </a:p>
        </p:txBody>
      </p:sp>
    </p:spTree>
    <p:extLst>
      <p:ext uri="{BB962C8B-B14F-4D97-AF65-F5344CB8AC3E}">
        <p14:creationId xmlns:p14="http://schemas.microsoft.com/office/powerpoint/2010/main" val="2461215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31</a:t>
            </a:fld>
            <a:endParaRPr lang="nb-NO"/>
          </a:p>
        </p:txBody>
      </p:sp>
    </p:spTree>
    <p:extLst>
      <p:ext uri="{BB962C8B-B14F-4D97-AF65-F5344CB8AC3E}">
        <p14:creationId xmlns:p14="http://schemas.microsoft.com/office/powerpoint/2010/main" val="2155677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Inngåelse</a:t>
            </a:r>
            <a:r>
              <a:rPr lang="nb-NO" baseline="0" dirty="0"/>
              <a:t> av EMK og demokratihensyn. Personvern som grunnlag for ytringsfrihet og foreningsfrihet. </a:t>
            </a:r>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32</a:t>
            </a:fld>
            <a:endParaRPr lang="nb-NO"/>
          </a:p>
        </p:txBody>
      </p:sp>
    </p:spTree>
    <p:extLst>
      <p:ext uri="{BB962C8B-B14F-4D97-AF65-F5344CB8AC3E}">
        <p14:creationId xmlns:p14="http://schemas.microsoft.com/office/powerpoint/2010/main" val="2045774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33</a:t>
            </a:fld>
            <a:endParaRPr lang="nb-NO"/>
          </a:p>
        </p:txBody>
      </p:sp>
    </p:spTree>
    <p:extLst>
      <p:ext uri="{BB962C8B-B14F-4D97-AF65-F5344CB8AC3E}">
        <p14:creationId xmlns:p14="http://schemas.microsoft.com/office/powerpoint/2010/main" val="168784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5</a:t>
            </a:fld>
            <a:endParaRPr lang="nb-NO"/>
          </a:p>
        </p:txBody>
      </p:sp>
    </p:spTree>
    <p:extLst>
      <p:ext uri="{BB962C8B-B14F-4D97-AF65-F5344CB8AC3E}">
        <p14:creationId xmlns:p14="http://schemas.microsoft.com/office/powerpoint/2010/main" val="620434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Inngåelse</a:t>
            </a:r>
            <a:r>
              <a:rPr lang="nb-NO" baseline="0" dirty="0"/>
              <a:t> av EMK og demokratihensyn. Personvern som grunnlag for ytringsfrihet og foreningsfrihet. </a:t>
            </a:r>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34</a:t>
            </a:fld>
            <a:endParaRPr lang="nb-NO"/>
          </a:p>
        </p:txBody>
      </p:sp>
    </p:spTree>
    <p:extLst>
      <p:ext uri="{BB962C8B-B14F-4D97-AF65-F5344CB8AC3E}">
        <p14:creationId xmlns:p14="http://schemas.microsoft.com/office/powerpoint/2010/main" val="2967919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35</a:t>
            </a:fld>
            <a:endParaRPr lang="nb-NO"/>
          </a:p>
        </p:txBody>
      </p:sp>
    </p:spTree>
    <p:extLst>
      <p:ext uri="{BB962C8B-B14F-4D97-AF65-F5344CB8AC3E}">
        <p14:creationId xmlns:p14="http://schemas.microsoft.com/office/powerpoint/2010/main" val="2110263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36</a:t>
            </a:fld>
            <a:endParaRPr lang="nb-NO"/>
          </a:p>
        </p:txBody>
      </p:sp>
    </p:spTree>
    <p:extLst>
      <p:ext uri="{BB962C8B-B14F-4D97-AF65-F5344CB8AC3E}">
        <p14:creationId xmlns:p14="http://schemas.microsoft.com/office/powerpoint/2010/main" val="3269613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37</a:t>
            </a:fld>
            <a:endParaRPr lang="nb-NO"/>
          </a:p>
        </p:txBody>
      </p:sp>
    </p:spTree>
    <p:extLst>
      <p:ext uri="{BB962C8B-B14F-4D97-AF65-F5344CB8AC3E}">
        <p14:creationId xmlns:p14="http://schemas.microsoft.com/office/powerpoint/2010/main" val="2630321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38</a:t>
            </a:fld>
            <a:endParaRPr lang="nb-NO"/>
          </a:p>
        </p:txBody>
      </p:sp>
    </p:spTree>
    <p:extLst>
      <p:ext uri="{BB962C8B-B14F-4D97-AF65-F5344CB8AC3E}">
        <p14:creationId xmlns:p14="http://schemas.microsoft.com/office/powerpoint/2010/main" val="3618596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39</a:t>
            </a:fld>
            <a:endParaRPr lang="nb-NO"/>
          </a:p>
        </p:txBody>
      </p:sp>
    </p:spTree>
    <p:extLst>
      <p:ext uri="{BB962C8B-B14F-4D97-AF65-F5344CB8AC3E}">
        <p14:creationId xmlns:p14="http://schemas.microsoft.com/office/powerpoint/2010/main" val="2675852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40</a:t>
            </a:fld>
            <a:endParaRPr lang="nb-NO"/>
          </a:p>
        </p:txBody>
      </p:sp>
    </p:spTree>
    <p:extLst>
      <p:ext uri="{BB962C8B-B14F-4D97-AF65-F5344CB8AC3E}">
        <p14:creationId xmlns:p14="http://schemas.microsoft.com/office/powerpoint/2010/main" val="3309533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41</a:t>
            </a:fld>
            <a:endParaRPr lang="nb-NO"/>
          </a:p>
        </p:txBody>
      </p:sp>
    </p:spTree>
    <p:extLst>
      <p:ext uri="{BB962C8B-B14F-4D97-AF65-F5344CB8AC3E}">
        <p14:creationId xmlns:p14="http://schemas.microsoft.com/office/powerpoint/2010/main" val="1006397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42</a:t>
            </a:fld>
            <a:endParaRPr lang="nb-NO"/>
          </a:p>
        </p:txBody>
      </p:sp>
    </p:spTree>
    <p:extLst>
      <p:ext uri="{BB962C8B-B14F-4D97-AF65-F5344CB8AC3E}">
        <p14:creationId xmlns:p14="http://schemas.microsoft.com/office/powerpoint/2010/main" val="2925304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43</a:t>
            </a:fld>
            <a:endParaRPr lang="nb-NO"/>
          </a:p>
        </p:txBody>
      </p:sp>
    </p:spTree>
    <p:extLst>
      <p:ext uri="{BB962C8B-B14F-4D97-AF65-F5344CB8AC3E}">
        <p14:creationId xmlns:p14="http://schemas.microsoft.com/office/powerpoint/2010/main" val="88200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6</a:t>
            </a:fld>
            <a:endParaRPr lang="nb-NO"/>
          </a:p>
        </p:txBody>
      </p:sp>
    </p:spTree>
    <p:extLst>
      <p:ext uri="{BB962C8B-B14F-4D97-AF65-F5344CB8AC3E}">
        <p14:creationId xmlns:p14="http://schemas.microsoft.com/office/powerpoint/2010/main" val="4002606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44</a:t>
            </a:fld>
            <a:endParaRPr lang="nb-NO"/>
          </a:p>
        </p:txBody>
      </p:sp>
    </p:spTree>
    <p:extLst>
      <p:ext uri="{BB962C8B-B14F-4D97-AF65-F5344CB8AC3E}">
        <p14:creationId xmlns:p14="http://schemas.microsoft.com/office/powerpoint/2010/main" val="1494112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45</a:t>
            </a:fld>
            <a:endParaRPr lang="nb-NO"/>
          </a:p>
        </p:txBody>
      </p:sp>
    </p:spTree>
    <p:extLst>
      <p:ext uri="{BB962C8B-B14F-4D97-AF65-F5344CB8AC3E}">
        <p14:creationId xmlns:p14="http://schemas.microsoft.com/office/powerpoint/2010/main" val="1420750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46</a:t>
            </a:fld>
            <a:endParaRPr lang="nb-NO"/>
          </a:p>
        </p:txBody>
      </p:sp>
    </p:spTree>
    <p:extLst>
      <p:ext uri="{BB962C8B-B14F-4D97-AF65-F5344CB8AC3E}">
        <p14:creationId xmlns:p14="http://schemas.microsoft.com/office/powerpoint/2010/main" val="2205931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47</a:t>
            </a:fld>
            <a:endParaRPr lang="nb-NO"/>
          </a:p>
        </p:txBody>
      </p:sp>
    </p:spTree>
    <p:extLst>
      <p:ext uri="{BB962C8B-B14F-4D97-AF65-F5344CB8AC3E}">
        <p14:creationId xmlns:p14="http://schemas.microsoft.com/office/powerpoint/2010/main" val="99781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48</a:t>
            </a:fld>
            <a:endParaRPr lang="nb-NO"/>
          </a:p>
        </p:txBody>
      </p:sp>
    </p:spTree>
    <p:extLst>
      <p:ext uri="{BB962C8B-B14F-4D97-AF65-F5344CB8AC3E}">
        <p14:creationId xmlns:p14="http://schemas.microsoft.com/office/powerpoint/2010/main" val="3951152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49</a:t>
            </a:fld>
            <a:endParaRPr lang="nb-NO"/>
          </a:p>
        </p:txBody>
      </p:sp>
    </p:spTree>
    <p:extLst>
      <p:ext uri="{BB962C8B-B14F-4D97-AF65-F5344CB8AC3E}">
        <p14:creationId xmlns:p14="http://schemas.microsoft.com/office/powerpoint/2010/main" val="2787716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50</a:t>
            </a:fld>
            <a:endParaRPr lang="nb-NO"/>
          </a:p>
        </p:txBody>
      </p:sp>
    </p:spTree>
    <p:extLst>
      <p:ext uri="{BB962C8B-B14F-4D97-AF65-F5344CB8AC3E}">
        <p14:creationId xmlns:p14="http://schemas.microsoft.com/office/powerpoint/2010/main" val="3363985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51</a:t>
            </a:fld>
            <a:endParaRPr lang="nb-NO"/>
          </a:p>
        </p:txBody>
      </p:sp>
    </p:spTree>
    <p:extLst>
      <p:ext uri="{BB962C8B-B14F-4D97-AF65-F5344CB8AC3E}">
        <p14:creationId xmlns:p14="http://schemas.microsoft.com/office/powerpoint/2010/main" val="1140710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52</a:t>
            </a:fld>
            <a:endParaRPr lang="nb-NO"/>
          </a:p>
        </p:txBody>
      </p:sp>
    </p:spTree>
    <p:extLst>
      <p:ext uri="{BB962C8B-B14F-4D97-AF65-F5344CB8AC3E}">
        <p14:creationId xmlns:p14="http://schemas.microsoft.com/office/powerpoint/2010/main" val="404681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53</a:t>
            </a:fld>
            <a:endParaRPr lang="nb-NO"/>
          </a:p>
        </p:txBody>
      </p:sp>
    </p:spTree>
    <p:extLst>
      <p:ext uri="{BB962C8B-B14F-4D97-AF65-F5344CB8AC3E}">
        <p14:creationId xmlns:p14="http://schemas.microsoft.com/office/powerpoint/2010/main" val="370202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307D68C-7A22-41CA-A0E6-F359D8EC630A}" type="slidenum">
              <a:rPr lang="nb-NO" smtClean="0"/>
              <a:t>7</a:t>
            </a:fld>
            <a:endParaRPr lang="nb-NO"/>
          </a:p>
        </p:txBody>
      </p:sp>
    </p:spTree>
    <p:extLst>
      <p:ext uri="{BB962C8B-B14F-4D97-AF65-F5344CB8AC3E}">
        <p14:creationId xmlns:p14="http://schemas.microsoft.com/office/powerpoint/2010/main" val="865156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54</a:t>
            </a:fld>
            <a:endParaRPr lang="nb-NO"/>
          </a:p>
        </p:txBody>
      </p:sp>
    </p:spTree>
    <p:extLst>
      <p:ext uri="{BB962C8B-B14F-4D97-AF65-F5344CB8AC3E}">
        <p14:creationId xmlns:p14="http://schemas.microsoft.com/office/powerpoint/2010/main" val="1679485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55</a:t>
            </a:fld>
            <a:endParaRPr lang="nb-NO"/>
          </a:p>
        </p:txBody>
      </p:sp>
    </p:spTree>
    <p:extLst>
      <p:ext uri="{BB962C8B-B14F-4D97-AF65-F5344CB8AC3E}">
        <p14:creationId xmlns:p14="http://schemas.microsoft.com/office/powerpoint/2010/main" val="2557507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56</a:t>
            </a:fld>
            <a:endParaRPr lang="nb-NO"/>
          </a:p>
        </p:txBody>
      </p:sp>
    </p:spTree>
    <p:extLst>
      <p:ext uri="{BB962C8B-B14F-4D97-AF65-F5344CB8AC3E}">
        <p14:creationId xmlns:p14="http://schemas.microsoft.com/office/powerpoint/2010/main" val="107510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57</a:t>
            </a:fld>
            <a:endParaRPr lang="nb-NO"/>
          </a:p>
        </p:txBody>
      </p:sp>
    </p:spTree>
    <p:extLst>
      <p:ext uri="{BB962C8B-B14F-4D97-AF65-F5344CB8AC3E}">
        <p14:creationId xmlns:p14="http://schemas.microsoft.com/office/powerpoint/2010/main" val="3134172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FF48884-BEC0-4F26-8A20-4801CDB5B0EF}" type="slidenum">
              <a:rPr lang="nb-NO" smtClean="0"/>
              <a:t>58</a:t>
            </a:fld>
            <a:endParaRPr lang="nb-NO"/>
          </a:p>
        </p:txBody>
      </p:sp>
    </p:spTree>
    <p:extLst>
      <p:ext uri="{BB962C8B-B14F-4D97-AF65-F5344CB8AC3E}">
        <p14:creationId xmlns:p14="http://schemas.microsoft.com/office/powerpoint/2010/main" val="2934550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59</a:t>
            </a:fld>
            <a:endParaRPr lang="nb-NO"/>
          </a:p>
        </p:txBody>
      </p:sp>
    </p:spTree>
    <p:extLst>
      <p:ext uri="{BB962C8B-B14F-4D97-AF65-F5344CB8AC3E}">
        <p14:creationId xmlns:p14="http://schemas.microsoft.com/office/powerpoint/2010/main" val="4801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8</a:t>
            </a:fld>
            <a:endParaRPr lang="nb-NO"/>
          </a:p>
        </p:txBody>
      </p:sp>
    </p:spTree>
    <p:extLst>
      <p:ext uri="{BB962C8B-B14F-4D97-AF65-F5344CB8AC3E}">
        <p14:creationId xmlns:p14="http://schemas.microsoft.com/office/powerpoint/2010/main" val="81804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9</a:t>
            </a:fld>
            <a:endParaRPr lang="nb-NO"/>
          </a:p>
        </p:txBody>
      </p:sp>
    </p:spTree>
    <p:extLst>
      <p:ext uri="{BB962C8B-B14F-4D97-AF65-F5344CB8AC3E}">
        <p14:creationId xmlns:p14="http://schemas.microsoft.com/office/powerpoint/2010/main" val="270497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10</a:t>
            </a:fld>
            <a:endParaRPr lang="nb-NO"/>
          </a:p>
        </p:txBody>
      </p:sp>
    </p:spTree>
    <p:extLst>
      <p:ext uri="{BB962C8B-B14F-4D97-AF65-F5344CB8AC3E}">
        <p14:creationId xmlns:p14="http://schemas.microsoft.com/office/powerpoint/2010/main" val="143911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307D68C-7A22-41CA-A0E6-F359D8EC630A}" type="slidenum">
              <a:rPr lang="nb-NO" smtClean="0"/>
              <a:t>11</a:t>
            </a:fld>
            <a:endParaRPr lang="nb-NO"/>
          </a:p>
        </p:txBody>
      </p:sp>
    </p:spTree>
    <p:extLst>
      <p:ext uri="{BB962C8B-B14F-4D97-AF65-F5344CB8AC3E}">
        <p14:creationId xmlns:p14="http://schemas.microsoft.com/office/powerpoint/2010/main" val="2264622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841772"/>
            <a:ext cx="6858000" cy="1790700"/>
          </a:xfrm>
        </p:spPr>
        <p:txBody>
          <a:bodyPr anchor="b"/>
          <a:lstStyle>
            <a:lvl1pPr algn="ctr">
              <a:defRPr sz="4500"/>
            </a:lvl1pPr>
          </a:lstStyle>
          <a:p>
            <a:r>
              <a:rPr lang="nb-NO"/>
              <a:t>Klikk for å redigere tittelstil</a:t>
            </a:r>
          </a:p>
        </p:txBody>
      </p:sp>
      <p:sp>
        <p:nvSpPr>
          <p:cNvPr id="3" name="Undertit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9E721243-D297-43BB-8BEE-91DFCE99FC65}" type="datetimeFigureOut">
              <a:rPr lang="nb-NO" smtClean="0"/>
              <a:t>09.11.2022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AFFC93-0641-40FA-B9EF-440B0E1737D6}" type="slidenum">
              <a:rPr lang="nb-NO" smtClean="0"/>
              <a:t>‹#›</a:t>
            </a:fld>
            <a:endParaRPr lang="nb-NO"/>
          </a:p>
        </p:txBody>
      </p:sp>
      <p:pic>
        <p:nvPicPr>
          <p:cNvPr id="7" name="Bilde 6" descr="Hjertet(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2843"/>
            <a:ext cx="9144000" cy="1304925"/>
          </a:xfrm>
          <a:prstGeom prst="rect">
            <a:avLst/>
          </a:prstGeom>
        </p:spPr>
      </p:pic>
      <p:pic>
        <p:nvPicPr>
          <p:cNvPr id="8" name="Bilde 7" descr="Fagforbundet logo-07.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51" y="528557"/>
            <a:ext cx="1574660" cy="291958"/>
          </a:xfrm>
          <a:prstGeom prst="rect">
            <a:avLst/>
          </a:prstGeom>
        </p:spPr>
      </p:pic>
    </p:spTree>
    <p:extLst>
      <p:ext uri="{BB962C8B-B14F-4D97-AF65-F5344CB8AC3E}">
        <p14:creationId xmlns:p14="http://schemas.microsoft.com/office/powerpoint/2010/main" val="56906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E721243-D297-43BB-8BEE-91DFCE99FC65}" type="datetimeFigureOut">
              <a:rPr lang="nb-NO" smtClean="0"/>
              <a:t>09.11.2022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AFFC93-0641-40FA-B9EF-440B0E1737D6}" type="slidenum">
              <a:rPr lang="nb-NO" smtClean="0"/>
              <a:t>‹#›</a:t>
            </a:fld>
            <a:endParaRPr lang="nb-NO"/>
          </a:p>
        </p:txBody>
      </p:sp>
    </p:spTree>
    <p:extLst>
      <p:ext uri="{BB962C8B-B14F-4D97-AF65-F5344CB8AC3E}">
        <p14:creationId xmlns:p14="http://schemas.microsoft.com/office/powerpoint/2010/main" val="279189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5" y="273844"/>
            <a:ext cx="1971675" cy="4358879"/>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8650" y="273844"/>
            <a:ext cx="5800725" cy="435887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E721243-D297-43BB-8BEE-91DFCE99FC65}" type="datetimeFigureOut">
              <a:rPr lang="nb-NO" smtClean="0"/>
              <a:t>09.11.2022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AFFC93-0641-40FA-B9EF-440B0E1737D6}" type="slidenum">
              <a:rPr lang="nb-NO" smtClean="0"/>
              <a:t>‹#›</a:t>
            </a:fld>
            <a:endParaRPr lang="nb-NO"/>
          </a:p>
        </p:txBody>
      </p:sp>
    </p:spTree>
    <p:extLst>
      <p:ext uri="{BB962C8B-B14F-4D97-AF65-F5344CB8AC3E}">
        <p14:creationId xmlns:p14="http://schemas.microsoft.com/office/powerpoint/2010/main" val="3043177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8385" y="1590457"/>
            <a:ext cx="7967230" cy="2825540"/>
          </a:xfrm>
        </p:spPr>
        <p:txBody>
          <a:bodyPr/>
          <a:lstStyle>
            <a:lvl1pPr marL="342900" indent="-342900">
              <a:lnSpc>
                <a:spcPct val="100000"/>
              </a:lnSpc>
              <a:spcAft>
                <a:spcPts val="1800"/>
              </a:spcAft>
              <a:buSzPct val="100000"/>
              <a:buFontTx/>
              <a:buBlip>
                <a:blip r:embed="rId2"/>
              </a:buBlip>
              <a:defRPr u="none" strike="noStrike">
                <a:ln>
                  <a:noFill/>
                </a:ln>
              </a:defRPr>
            </a:lvl1pPr>
            <a:lvl2pPr>
              <a:spcAft>
                <a:spcPts val="600"/>
              </a:spcAft>
              <a:buClr>
                <a:srgbClr val="FC3729"/>
              </a:buClr>
              <a:defRPr/>
            </a:lvl2pPr>
            <a:lvl3pPr>
              <a:spcAft>
                <a:spcPts val="600"/>
              </a:spcAft>
              <a:buClr>
                <a:srgbClr val="FC3729"/>
              </a:buClr>
              <a:defRPr/>
            </a:lvl3pPr>
            <a:lvl4pPr>
              <a:spcAft>
                <a:spcPts val="600"/>
              </a:spcAft>
              <a:buClr>
                <a:srgbClr val="FC3729"/>
              </a:buClr>
              <a:defRPr/>
            </a:lvl4pPr>
            <a:lvl5pPr>
              <a:spcAft>
                <a:spcPts val="600"/>
              </a:spcAft>
              <a:buClr>
                <a:srgbClr val="FC3729"/>
              </a:buClr>
              <a:defRPr/>
            </a:lvl5pPr>
          </a:lstStyle>
          <a:p>
            <a:pPr lvl="0"/>
            <a:r>
              <a:rPr lang="en-US" dirty="0"/>
              <a:t>Click to edit Master text styles</a:t>
            </a:r>
          </a:p>
        </p:txBody>
      </p:sp>
      <p:sp>
        <p:nvSpPr>
          <p:cNvPr id="9"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4" name="Bilde 3" descr="Fagforbundet logo-07.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588385" y="545112"/>
            <a:ext cx="5119007" cy="857250"/>
          </a:xfrm>
        </p:spPr>
        <p:txBody>
          <a:bodyPr/>
          <a:lstStyle/>
          <a:p>
            <a:r>
              <a:rPr lang="nb-NO"/>
              <a:t>Klikk for å redigere tittelstil</a:t>
            </a:r>
            <a:endParaRPr lang="en-US" dirty="0"/>
          </a:p>
        </p:txBody>
      </p:sp>
      <p:sp>
        <p:nvSpPr>
          <p:cNvPr id="5" name="Plassholder for tekst 4"/>
          <p:cNvSpPr>
            <a:spLocks noGrp="1"/>
          </p:cNvSpPr>
          <p:nvPr>
            <p:ph type="body" sz="quarter" idx="10"/>
          </p:nvPr>
        </p:nvSpPr>
        <p:spPr>
          <a:xfrm>
            <a:off x="588963" y="1386874"/>
            <a:ext cx="5118429" cy="216693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p:txBody>
      </p:sp>
      <p:pic>
        <p:nvPicPr>
          <p:cNvPr id="9" name="Bilde 8"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3559526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lassholder for bilde 6"/>
          <p:cNvSpPr>
            <a:spLocks noGrp="1"/>
          </p:cNvSpPr>
          <p:nvPr>
            <p:ph type="pic" sz="quarter" idx="11" hasCustomPrompt="1"/>
          </p:nvPr>
        </p:nvSpPr>
        <p:spPr>
          <a:xfrm>
            <a:off x="4918127" y="568173"/>
            <a:ext cx="3672000" cy="4030998"/>
          </a:xfrm>
        </p:spPr>
        <p:txBody>
          <a:bodyPr anchor="ctr"/>
          <a:lstStyle>
            <a:lvl1pPr marL="0" indent="0" algn="ctr">
              <a:buNone/>
              <a:defRPr/>
            </a:lvl1pPr>
          </a:lstStyle>
          <a:p>
            <a:r>
              <a:rPr lang="nb-NO" dirty="0"/>
              <a:t>Bilde</a:t>
            </a:r>
          </a:p>
        </p:txBody>
      </p:sp>
      <p:sp>
        <p:nvSpPr>
          <p:cNvPr id="13" name="Title 1"/>
          <p:cNvSpPr>
            <a:spLocks noGrp="1"/>
          </p:cNvSpPr>
          <p:nvPr>
            <p:ph type="title" hasCustomPrompt="1"/>
          </p:nvPr>
        </p:nvSpPr>
        <p:spPr>
          <a:xfrm>
            <a:off x="588385" y="656721"/>
            <a:ext cx="3640950" cy="1096348"/>
          </a:xfrm>
        </p:spPr>
        <p:txBody>
          <a:bodyPr/>
          <a:lstStyle/>
          <a:p>
            <a:r>
              <a:rPr lang="en-US" dirty="0"/>
              <a:t>Click to edit title style</a:t>
            </a:r>
          </a:p>
        </p:txBody>
      </p:sp>
      <p:sp>
        <p:nvSpPr>
          <p:cNvPr id="14" name="Plassholder for tekst 4"/>
          <p:cNvSpPr>
            <a:spLocks noGrp="1"/>
          </p:cNvSpPr>
          <p:nvPr>
            <p:ph type="body" sz="quarter" idx="10"/>
          </p:nvPr>
        </p:nvSpPr>
        <p:spPr>
          <a:xfrm>
            <a:off x="588385" y="1864476"/>
            <a:ext cx="3641527" cy="217799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p:txBody>
      </p:sp>
      <p:pic>
        <p:nvPicPr>
          <p:cNvPr id="20" name="Bilde 19"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99171"/>
            <a:ext cx="1574660" cy="291958"/>
          </a:xfrm>
          <a:prstGeom prst="rect">
            <a:avLst/>
          </a:prstGeom>
        </p:spPr>
      </p:pic>
    </p:spTree>
    <p:extLst>
      <p:ext uri="{BB962C8B-B14F-4D97-AF65-F5344CB8AC3E}">
        <p14:creationId xmlns:p14="http://schemas.microsoft.com/office/powerpoint/2010/main" val="3680408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0580" y="657297"/>
            <a:ext cx="3672000" cy="1095771"/>
          </a:xfrm>
        </p:spPr>
        <p:txBody>
          <a:bodyPr/>
          <a:lstStyle/>
          <a:p>
            <a:r>
              <a:rPr lang="en-US" dirty="0"/>
              <a:t>Click to edit title style</a:t>
            </a:r>
          </a:p>
        </p:txBody>
      </p:sp>
      <p:sp>
        <p:nvSpPr>
          <p:cNvPr id="11" name="Plassholder for tekst 4"/>
          <p:cNvSpPr>
            <a:spLocks noGrp="1"/>
          </p:cNvSpPr>
          <p:nvPr>
            <p:ph type="body" sz="quarter" idx="12"/>
          </p:nvPr>
        </p:nvSpPr>
        <p:spPr>
          <a:xfrm>
            <a:off x="4921734" y="1864476"/>
            <a:ext cx="3672000" cy="217799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p:txBody>
      </p:sp>
      <p:sp>
        <p:nvSpPr>
          <p:cNvPr id="12" name="Plassholder for bilde 6"/>
          <p:cNvSpPr>
            <a:spLocks noGrp="1"/>
          </p:cNvSpPr>
          <p:nvPr>
            <p:ph type="pic" sz="quarter" idx="13" hasCustomPrompt="1"/>
          </p:nvPr>
        </p:nvSpPr>
        <p:spPr>
          <a:xfrm>
            <a:off x="681361" y="568174"/>
            <a:ext cx="3672000" cy="3124952"/>
          </a:xfrm>
        </p:spPr>
        <p:txBody>
          <a:bodyPr anchor="ctr"/>
          <a:lstStyle>
            <a:lvl1pPr marL="0" indent="0" algn="ctr">
              <a:buNone/>
              <a:defRPr/>
            </a:lvl1pPr>
          </a:lstStyle>
          <a:p>
            <a:r>
              <a:rPr lang="nb-NO" dirty="0"/>
              <a:t>Bilde</a:t>
            </a:r>
          </a:p>
        </p:txBody>
      </p:sp>
      <p:pic>
        <p:nvPicPr>
          <p:cNvPr id="18" name="Bilde 17"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361" y="4645639"/>
            <a:ext cx="1574660" cy="291958"/>
          </a:xfrm>
          <a:prstGeom prst="rect">
            <a:avLst/>
          </a:prstGeom>
        </p:spPr>
      </p:pic>
    </p:spTree>
    <p:extLst>
      <p:ext uri="{BB962C8B-B14F-4D97-AF65-F5344CB8AC3E}">
        <p14:creationId xmlns:p14="http://schemas.microsoft.com/office/powerpoint/2010/main" val="3268191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Plassholder for tekst 8"/>
          <p:cNvSpPr>
            <a:spLocks noGrp="1"/>
          </p:cNvSpPr>
          <p:nvPr>
            <p:ph type="body" sz="quarter" idx="10"/>
          </p:nvPr>
        </p:nvSpPr>
        <p:spPr>
          <a:xfrm>
            <a:off x="623888" y="651737"/>
            <a:ext cx="5760000" cy="3152775"/>
          </a:xfrm>
        </p:spPr>
        <p:txBody>
          <a:bodyPr/>
          <a:lstStyle>
            <a:lvl1pPr marL="0" indent="0">
              <a:lnSpc>
                <a:spcPct val="100000"/>
              </a:lnSpc>
              <a:spcBef>
                <a:spcPts val="600"/>
              </a:spcBef>
              <a:spcAft>
                <a:spcPts val="0"/>
              </a:spcAft>
              <a:buNone/>
              <a:defRPr sz="2500" b="0" i="0"/>
            </a:lvl1pPr>
            <a:lvl2pPr marL="742950" indent="-285750">
              <a:spcAft>
                <a:spcPts val="600"/>
              </a:spcAft>
              <a:buClr>
                <a:srgbClr val="FC3729"/>
              </a:buClr>
              <a:buFont typeface="Arial"/>
              <a:buChar char="•"/>
              <a:defRPr/>
            </a:lvl2pPr>
            <a:lvl3pPr marL="1143000" indent="-228600">
              <a:spcAft>
                <a:spcPts val="600"/>
              </a:spcAft>
              <a:buClr>
                <a:srgbClr val="FC3729"/>
              </a:buClr>
              <a:buFont typeface="Lucida Grande"/>
              <a:buChar char="-"/>
              <a:defRPr/>
            </a:lvl3pPr>
            <a:lvl4pPr marL="1600200" indent="-228600">
              <a:spcAft>
                <a:spcPts val="600"/>
              </a:spcAft>
              <a:buClr>
                <a:srgbClr val="FC3729"/>
              </a:buClr>
              <a:buFont typeface="Arial"/>
              <a:buChar char="•"/>
              <a:defRPr/>
            </a:lvl4pPr>
            <a:lvl5pPr>
              <a:spcAft>
                <a:spcPts val="600"/>
              </a:spcAft>
              <a:buClr>
                <a:srgbClr val="FC3729"/>
              </a:buClr>
              <a:defRPr/>
            </a:lvl5pPr>
          </a:lstStyle>
          <a:p>
            <a:pPr lvl="0"/>
            <a:r>
              <a:rPr lang="nb-NO"/>
              <a:t>Klikk for å redigere tekststiler i malen</a:t>
            </a:r>
          </a:p>
        </p:txBody>
      </p:sp>
      <p:pic>
        <p:nvPicPr>
          <p:cNvPr id="12" name="Bilde 11"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211804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are tittel">
    <p:spTree>
      <p:nvGrpSpPr>
        <p:cNvPr id="1" name=""/>
        <p:cNvGrpSpPr/>
        <p:nvPr/>
      </p:nvGrpSpPr>
      <p:grpSpPr>
        <a:xfrm>
          <a:off x="0" y="0"/>
          <a:ext cx="0" cy="0"/>
          <a:chOff x="0" y="0"/>
          <a:chExt cx="0" cy="0"/>
        </a:xfrm>
      </p:grpSpPr>
      <p:sp>
        <p:nvSpPr>
          <p:cNvPr id="6"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8" name="Bilde 7"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108471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4" name="Plassholder for tabell 3"/>
          <p:cNvSpPr>
            <a:spLocks noGrp="1"/>
          </p:cNvSpPr>
          <p:nvPr>
            <p:ph type="tbl" sz="quarter" idx="10"/>
          </p:nvPr>
        </p:nvSpPr>
        <p:spPr>
          <a:xfrm>
            <a:off x="588385" y="1514475"/>
            <a:ext cx="7695190" cy="2880512"/>
          </a:xfrm>
        </p:spPr>
        <p:txBody>
          <a:bodyPr/>
          <a:lstStyle>
            <a:lvl1pPr marL="0" indent="0">
              <a:buNone/>
              <a:defRPr/>
            </a:lvl1pPr>
          </a:lstStyle>
          <a:p>
            <a:r>
              <a:rPr lang="nb-NO"/>
              <a:t>Klikk ikonet for å legge til en tabell</a:t>
            </a:r>
            <a:endParaRPr lang="nb-NO" dirty="0"/>
          </a:p>
        </p:txBody>
      </p:sp>
      <p:sp>
        <p:nvSpPr>
          <p:cNvPr id="6"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5" name="Bilde 4"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98832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588386" y="545112"/>
            <a:ext cx="5119007" cy="857250"/>
          </a:xfrm>
        </p:spPr>
        <p:txBody>
          <a:bodyPr/>
          <a:lstStyle>
            <a:lvl1pPr>
              <a:defRPr>
                <a:latin typeface="+mn-lt"/>
              </a:defRPr>
            </a:lvl1pPr>
          </a:lstStyle>
          <a:p>
            <a:r>
              <a:rPr lang="nb-NO" dirty="0"/>
              <a:t>Klikk for å redigere tittelstil</a:t>
            </a:r>
            <a:endParaRPr lang="en-US" dirty="0"/>
          </a:p>
        </p:txBody>
      </p:sp>
      <p:sp>
        <p:nvSpPr>
          <p:cNvPr id="5" name="Plassholder for tekst 4"/>
          <p:cNvSpPr>
            <a:spLocks noGrp="1"/>
          </p:cNvSpPr>
          <p:nvPr>
            <p:ph type="body" sz="quarter" idx="10"/>
          </p:nvPr>
        </p:nvSpPr>
        <p:spPr>
          <a:xfrm>
            <a:off x="588964" y="1386875"/>
            <a:ext cx="5118429" cy="2166937"/>
          </a:xfrm>
        </p:spPr>
        <p:txBody>
          <a:bodyPr/>
          <a:lstStyle>
            <a:lvl1pPr marL="0" indent="0">
              <a:buFontTx/>
              <a:buNone/>
              <a:defRPr>
                <a:latin typeface="+mn-lt"/>
              </a:defRPr>
            </a:lvl1pPr>
            <a:lvl2pPr marL="742931" indent="-285743">
              <a:buClr>
                <a:srgbClr val="FC3729"/>
              </a:buClr>
              <a:buFont typeface="Arial"/>
              <a:buChar char="•"/>
              <a:defRPr/>
            </a:lvl2pPr>
            <a:lvl3pPr marL="1200120" indent="-285743">
              <a:buClr>
                <a:srgbClr val="FC3729"/>
              </a:buClr>
              <a:buFont typeface="Lucida Grande"/>
              <a:buChar char="‑"/>
              <a:defRPr/>
            </a:lvl3pPr>
            <a:lvl4pPr>
              <a:buClr>
                <a:srgbClr val="FC3729"/>
              </a:buClr>
              <a:defRPr/>
            </a:lvl4pPr>
            <a:lvl5pPr>
              <a:buClr>
                <a:srgbClr val="FC3729"/>
              </a:buClr>
              <a:defRPr/>
            </a:lvl5pPr>
          </a:lstStyle>
          <a:p>
            <a:pPr lvl="0"/>
            <a:r>
              <a:rPr lang="nb-NO" dirty="0"/>
              <a:t>Klikk for å redigere tekststiler i malen</a:t>
            </a:r>
          </a:p>
        </p:txBody>
      </p:sp>
      <p:pic>
        <p:nvPicPr>
          <p:cNvPr id="9" name="Bilde 8" descr="Fagforbundet logo-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83" y="4585430"/>
            <a:ext cx="1574660" cy="291958"/>
          </a:xfrm>
          <a:prstGeom prst="rect">
            <a:avLst/>
          </a:prstGeom>
        </p:spPr>
      </p:pic>
    </p:spTree>
    <p:extLst>
      <p:ext uri="{BB962C8B-B14F-4D97-AF65-F5344CB8AC3E}">
        <p14:creationId xmlns:p14="http://schemas.microsoft.com/office/powerpoint/2010/main" val="31442750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E721243-D297-43BB-8BEE-91DFCE99FC65}" type="datetimeFigureOut">
              <a:rPr lang="nb-NO" smtClean="0"/>
              <a:t>09.11.2022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AFFC93-0641-40FA-B9EF-440B0E1737D6}" type="slidenum">
              <a:rPr lang="nb-NO" smtClean="0"/>
              <a:t>‹#›</a:t>
            </a:fld>
            <a:endParaRPr lang="nb-NO"/>
          </a:p>
        </p:txBody>
      </p:sp>
      <p:pic>
        <p:nvPicPr>
          <p:cNvPr id="7" name="Bilde 6"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982861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588386" y="545112"/>
            <a:ext cx="5119007" cy="857250"/>
          </a:xfrm>
        </p:spPr>
        <p:txBody>
          <a:bodyPr/>
          <a:lstStyle>
            <a:lvl1pPr>
              <a:defRPr>
                <a:latin typeface="+mn-lt"/>
              </a:defRPr>
            </a:lvl1pPr>
          </a:lstStyle>
          <a:p>
            <a:r>
              <a:rPr lang="nb-NO" dirty="0"/>
              <a:t>Klikk for å redigere tittelstil</a:t>
            </a:r>
            <a:endParaRPr lang="en-US" dirty="0"/>
          </a:p>
        </p:txBody>
      </p:sp>
      <p:sp>
        <p:nvSpPr>
          <p:cNvPr id="5" name="Plassholder for tekst 4"/>
          <p:cNvSpPr>
            <a:spLocks noGrp="1"/>
          </p:cNvSpPr>
          <p:nvPr>
            <p:ph type="body" sz="quarter" idx="10"/>
          </p:nvPr>
        </p:nvSpPr>
        <p:spPr>
          <a:xfrm>
            <a:off x="588964" y="1386875"/>
            <a:ext cx="5118429" cy="2166937"/>
          </a:xfrm>
        </p:spPr>
        <p:txBody>
          <a:bodyPr/>
          <a:lstStyle>
            <a:lvl1pPr marL="0" indent="0">
              <a:buFontTx/>
              <a:buNone/>
              <a:defRPr>
                <a:latin typeface="+mn-lt"/>
              </a:defRPr>
            </a:lvl1pPr>
            <a:lvl2pPr marL="742931" indent="-285743">
              <a:buClr>
                <a:srgbClr val="FC3729"/>
              </a:buClr>
              <a:buFont typeface="Arial"/>
              <a:buChar char="•"/>
              <a:defRPr/>
            </a:lvl2pPr>
            <a:lvl3pPr marL="1200120" indent="-285743">
              <a:buClr>
                <a:srgbClr val="FC3729"/>
              </a:buClr>
              <a:buFont typeface="Lucida Grande"/>
              <a:buChar char="‑"/>
              <a:defRPr/>
            </a:lvl3pPr>
            <a:lvl4pPr>
              <a:buClr>
                <a:srgbClr val="FC3729"/>
              </a:buClr>
              <a:defRPr/>
            </a:lvl4pPr>
            <a:lvl5pPr>
              <a:buClr>
                <a:srgbClr val="FC3729"/>
              </a:buClr>
              <a:defRPr/>
            </a:lvl5pPr>
          </a:lstStyle>
          <a:p>
            <a:pPr lvl="0"/>
            <a:r>
              <a:rPr lang="nb-NO" dirty="0"/>
              <a:t>Klikk for å redigere tekststiler i malen</a:t>
            </a:r>
          </a:p>
        </p:txBody>
      </p:sp>
      <p:pic>
        <p:nvPicPr>
          <p:cNvPr id="9" name="Bilde 8" descr="Fagforbundet logo-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83" y="4585430"/>
            <a:ext cx="1574660" cy="291958"/>
          </a:xfrm>
          <a:prstGeom prst="rect">
            <a:avLst/>
          </a:prstGeom>
        </p:spPr>
      </p:pic>
    </p:spTree>
    <p:extLst>
      <p:ext uri="{BB962C8B-B14F-4D97-AF65-F5344CB8AC3E}">
        <p14:creationId xmlns:p14="http://schemas.microsoft.com/office/powerpoint/2010/main" val="361460944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588386" y="545112"/>
            <a:ext cx="5119007" cy="857250"/>
          </a:xfrm>
        </p:spPr>
        <p:txBody>
          <a:bodyPr/>
          <a:lstStyle>
            <a:lvl1pPr>
              <a:defRPr>
                <a:latin typeface="+mn-lt"/>
              </a:defRPr>
            </a:lvl1pPr>
          </a:lstStyle>
          <a:p>
            <a:r>
              <a:rPr lang="nb-NO" dirty="0"/>
              <a:t>Klikk for å redigere tittelstil</a:t>
            </a:r>
            <a:endParaRPr lang="en-US" dirty="0"/>
          </a:p>
        </p:txBody>
      </p:sp>
      <p:sp>
        <p:nvSpPr>
          <p:cNvPr id="5" name="Plassholder for tekst 4"/>
          <p:cNvSpPr>
            <a:spLocks noGrp="1"/>
          </p:cNvSpPr>
          <p:nvPr>
            <p:ph type="body" sz="quarter" idx="10"/>
          </p:nvPr>
        </p:nvSpPr>
        <p:spPr>
          <a:xfrm>
            <a:off x="588964" y="1386875"/>
            <a:ext cx="5118429" cy="2166937"/>
          </a:xfrm>
        </p:spPr>
        <p:txBody>
          <a:bodyPr/>
          <a:lstStyle>
            <a:lvl1pPr marL="0" indent="0">
              <a:buFontTx/>
              <a:buNone/>
              <a:defRPr>
                <a:latin typeface="+mn-lt"/>
              </a:defRPr>
            </a:lvl1pPr>
            <a:lvl2pPr marL="742931" indent="-285743">
              <a:buClr>
                <a:srgbClr val="FC3729"/>
              </a:buClr>
              <a:buFont typeface="Arial"/>
              <a:buChar char="•"/>
              <a:defRPr/>
            </a:lvl2pPr>
            <a:lvl3pPr marL="1200120" indent="-285743">
              <a:buClr>
                <a:srgbClr val="FC3729"/>
              </a:buClr>
              <a:buFont typeface="Lucida Grande"/>
              <a:buChar char="‑"/>
              <a:defRPr/>
            </a:lvl3pPr>
            <a:lvl4pPr>
              <a:buClr>
                <a:srgbClr val="FC3729"/>
              </a:buClr>
              <a:defRPr/>
            </a:lvl4pPr>
            <a:lvl5pPr>
              <a:buClr>
                <a:srgbClr val="FC3729"/>
              </a:buClr>
              <a:defRPr/>
            </a:lvl5pPr>
          </a:lstStyle>
          <a:p>
            <a:pPr lvl="0"/>
            <a:r>
              <a:rPr lang="nb-NO" dirty="0"/>
              <a:t>Klikk for å redigere tekststiler i malen</a:t>
            </a:r>
          </a:p>
        </p:txBody>
      </p:sp>
      <p:pic>
        <p:nvPicPr>
          <p:cNvPr id="9" name="Bilde 8" descr="Fagforbundet logo-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83" y="4585430"/>
            <a:ext cx="1574660" cy="291958"/>
          </a:xfrm>
          <a:prstGeom prst="rect">
            <a:avLst/>
          </a:prstGeom>
        </p:spPr>
      </p:pic>
    </p:spTree>
    <p:extLst>
      <p:ext uri="{BB962C8B-B14F-4D97-AF65-F5344CB8AC3E}">
        <p14:creationId xmlns:p14="http://schemas.microsoft.com/office/powerpoint/2010/main" val="10486727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282304"/>
            <a:ext cx="7886700" cy="2139553"/>
          </a:xfrm>
        </p:spPr>
        <p:txBody>
          <a:bodyPr anchor="b"/>
          <a:lstStyle>
            <a:lvl1pPr>
              <a:defRPr sz="4500"/>
            </a:lvl1pPr>
          </a:lstStyle>
          <a:p>
            <a:r>
              <a:rPr lang="nb-NO"/>
              <a:t>Klikk for å redigere tittelstil</a:t>
            </a:r>
          </a:p>
        </p:txBody>
      </p:sp>
      <p:sp>
        <p:nvSpPr>
          <p:cNvPr id="3" name="Plassholder for tekst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E721243-D297-43BB-8BEE-91DFCE99FC65}" type="datetimeFigureOut">
              <a:rPr lang="nb-NO" smtClean="0"/>
              <a:t>09.11.2022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AFFC93-0641-40FA-B9EF-440B0E1737D6}" type="slidenum">
              <a:rPr lang="nb-NO" smtClean="0"/>
              <a:t>‹#›</a:t>
            </a:fld>
            <a:endParaRPr lang="nb-NO"/>
          </a:p>
        </p:txBody>
      </p:sp>
    </p:spTree>
    <p:extLst>
      <p:ext uri="{BB962C8B-B14F-4D97-AF65-F5344CB8AC3E}">
        <p14:creationId xmlns:p14="http://schemas.microsoft.com/office/powerpoint/2010/main" val="1677866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6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291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E721243-D297-43BB-8BEE-91DFCE99FC65}" type="datetimeFigureOut">
              <a:rPr lang="nb-NO" smtClean="0"/>
              <a:t>09.11.2022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AAFFC93-0641-40FA-B9EF-440B0E1737D6}" type="slidenum">
              <a:rPr lang="nb-NO" smtClean="0"/>
              <a:t>‹#›</a:t>
            </a:fld>
            <a:endParaRPr lang="nb-NO"/>
          </a:p>
        </p:txBody>
      </p:sp>
    </p:spTree>
    <p:extLst>
      <p:ext uri="{BB962C8B-B14F-4D97-AF65-F5344CB8AC3E}">
        <p14:creationId xmlns:p14="http://schemas.microsoft.com/office/powerpoint/2010/main" val="393754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273844"/>
            <a:ext cx="7886700" cy="994172"/>
          </a:xfrm>
        </p:spPr>
        <p:txBody>
          <a:bodyPr/>
          <a:lstStyle/>
          <a:p>
            <a:r>
              <a:rPr lang="nb-NO"/>
              <a:t>Klikk for å redigere tittelstil</a:t>
            </a:r>
          </a:p>
        </p:txBody>
      </p:sp>
      <p:sp>
        <p:nvSpPr>
          <p:cNvPr id="3" name="Plassholder for tekst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629842" y="1878806"/>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4629150" y="1878806"/>
            <a:ext cx="3887391"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E721243-D297-43BB-8BEE-91DFCE99FC65}" type="datetimeFigureOut">
              <a:rPr lang="nb-NO" smtClean="0"/>
              <a:t>09.11.2022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AAFFC93-0641-40FA-B9EF-440B0E1737D6}" type="slidenum">
              <a:rPr lang="nb-NO" smtClean="0"/>
              <a:t>‹#›</a:t>
            </a:fld>
            <a:endParaRPr lang="nb-NO"/>
          </a:p>
        </p:txBody>
      </p:sp>
    </p:spTree>
    <p:extLst>
      <p:ext uri="{BB962C8B-B14F-4D97-AF65-F5344CB8AC3E}">
        <p14:creationId xmlns:p14="http://schemas.microsoft.com/office/powerpoint/2010/main" val="422555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E721243-D297-43BB-8BEE-91DFCE99FC65}" type="datetimeFigureOut">
              <a:rPr lang="nb-NO" smtClean="0"/>
              <a:t>09.11.2022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AAFFC93-0641-40FA-B9EF-440B0E1737D6}" type="slidenum">
              <a:rPr lang="nb-NO" smtClean="0"/>
              <a:t>‹#›</a:t>
            </a:fld>
            <a:endParaRPr lang="nb-NO"/>
          </a:p>
        </p:txBody>
      </p:sp>
      <p:pic>
        <p:nvPicPr>
          <p:cNvPr id="6" name="Bilde 5"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288926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E721243-D297-43BB-8BEE-91DFCE99FC65}" type="datetimeFigureOut">
              <a:rPr lang="nb-NO" smtClean="0"/>
              <a:t>09.11.2022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AAFFC93-0641-40FA-B9EF-440B0E1737D6}" type="slidenum">
              <a:rPr lang="nb-NO" smtClean="0"/>
              <a:t>‹#›</a:t>
            </a:fld>
            <a:endParaRPr lang="nb-NO"/>
          </a:p>
        </p:txBody>
      </p:sp>
      <p:pic>
        <p:nvPicPr>
          <p:cNvPr id="5" name="Bilde 4"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74479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innhold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9E721243-D297-43BB-8BEE-91DFCE99FC65}" type="datetimeFigureOut">
              <a:rPr lang="nb-NO" smtClean="0"/>
              <a:t>09.11.2022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AAFFC93-0641-40FA-B9EF-440B0E1737D6}" type="slidenum">
              <a:rPr lang="nb-NO" smtClean="0"/>
              <a:t>‹#›</a:t>
            </a:fld>
            <a:endParaRPr lang="nb-NO"/>
          </a:p>
        </p:txBody>
      </p:sp>
    </p:spTree>
    <p:extLst>
      <p:ext uri="{BB962C8B-B14F-4D97-AF65-F5344CB8AC3E}">
        <p14:creationId xmlns:p14="http://schemas.microsoft.com/office/powerpoint/2010/main" val="129057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bilde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9E721243-D297-43BB-8BEE-91DFCE99FC65}" type="datetimeFigureOut">
              <a:rPr lang="nb-NO" smtClean="0"/>
              <a:t>09.11.2022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AAFFC93-0641-40FA-B9EF-440B0E1737D6}" type="slidenum">
              <a:rPr lang="nb-NO" smtClean="0"/>
              <a:t>‹#›</a:t>
            </a:fld>
            <a:endParaRPr lang="nb-NO"/>
          </a:p>
        </p:txBody>
      </p:sp>
    </p:spTree>
    <p:extLst>
      <p:ext uri="{BB962C8B-B14F-4D97-AF65-F5344CB8AC3E}">
        <p14:creationId xmlns:p14="http://schemas.microsoft.com/office/powerpoint/2010/main" val="3895986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721243-D297-43BB-8BEE-91DFCE99FC65}" type="datetimeFigureOut">
              <a:rPr lang="nb-NO" smtClean="0"/>
              <a:t>09.11.2022</a:t>
            </a:fld>
            <a:endParaRPr lang="nb-NO"/>
          </a:p>
        </p:txBody>
      </p:sp>
      <p:sp>
        <p:nvSpPr>
          <p:cNvPr id="5" name="Plassholder for bunntekst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AAFFC93-0641-40FA-B9EF-440B0E1737D6}" type="slidenum">
              <a:rPr lang="nb-NO" smtClean="0"/>
              <a:t>‹#›</a:t>
            </a:fld>
            <a:endParaRPr lang="nb-NO"/>
          </a:p>
        </p:txBody>
      </p:sp>
    </p:spTree>
    <p:extLst>
      <p:ext uri="{BB962C8B-B14F-4D97-AF65-F5344CB8AC3E}">
        <p14:creationId xmlns:p14="http://schemas.microsoft.com/office/powerpoint/2010/main" val="2715990000"/>
      </p:ext>
    </p:extLst>
  </p:cSld>
  <p:clrMap bg1="lt1" tx1="dk1" bg2="lt2" tx2="dk2" accent1="accent1" accent2="accent2" accent3="accent3" accent4="accent4" accent5="accent5" accent6="accent6" hlink="hlink" folHlink="folHlink"/>
  <p:sldLayoutIdLst>
    <p:sldLayoutId id="2147493476" r:id="rId1"/>
    <p:sldLayoutId id="2147493477" r:id="rId2"/>
    <p:sldLayoutId id="2147493478" r:id="rId3"/>
    <p:sldLayoutId id="2147493479" r:id="rId4"/>
    <p:sldLayoutId id="2147493480" r:id="rId5"/>
    <p:sldLayoutId id="2147493481" r:id="rId6"/>
    <p:sldLayoutId id="2147493482" r:id="rId7"/>
    <p:sldLayoutId id="2147493483" r:id="rId8"/>
    <p:sldLayoutId id="2147493484" r:id="rId9"/>
    <p:sldLayoutId id="2147493485" r:id="rId10"/>
    <p:sldLayoutId id="2147493486" r:id="rId11"/>
    <p:sldLayoutId id="2147493457" r:id="rId12"/>
    <p:sldLayoutId id="2147493468" r:id="rId13"/>
    <p:sldLayoutId id="2147493469" r:id="rId14"/>
    <p:sldLayoutId id="2147493470" r:id="rId15"/>
    <p:sldLayoutId id="2147493471" r:id="rId16"/>
    <p:sldLayoutId id="2147493461" r:id="rId17"/>
    <p:sldLayoutId id="2147493474" r:id="rId18"/>
    <p:sldLayoutId id="2147493499" r:id="rId19"/>
    <p:sldLayoutId id="2147493500" r:id="rId20"/>
    <p:sldLayoutId id="2147493501"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trond.finstad@fagforbundet.no"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1504"/>
            <a:ext cx="9034895" cy="6736093"/>
          </a:xfrm>
          <a:prstGeom prst="rect">
            <a:avLst/>
          </a:prstGeom>
        </p:spPr>
      </p:pic>
      <p:sp>
        <p:nvSpPr>
          <p:cNvPr id="2" name="Tittel 1"/>
          <p:cNvSpPr>
            <a:spLocks noGrp="1"/>
          </p:cNvSpPr>
          <p:nvPr>
            <p:ph type="ctrTitle"/>
          </p:nvPr>
        </p:nvSpPr>
        <p:spPr>
          <a:xfrm>
            <a:off x="1143000" y="1701193"/>
            <a:ext cx="6858000" cy="1790700"/>
          </a:xfrm>
        </p:spPr>
        <p:txBody>
          <a:bodyPr>
            <a:noAutofit/>
          </a:bodyPr>
          <a:lstStyle/>
          <a:p>
            <a:r>
              <a:rPr lang="nb-NO" sz="5400" dirty="0">
                <a:solidFill>
                  <a:schemeClr val="bg1"/>
                </a:solidFill>
                <a:latin typeface="+mn-lt"/>
              </a:rPr>
              <a:t>DIGITALISERING, GDPR OG FORVALTNINGSLOVEN</a:t>
            </a:r>
            <a:endParaRPr lang="nb-NO" sz="5400" b="1" dirty="0">
              <a:solidFill>
                <a:schemeClr val="bg1"/>
              </a:solidFill>
              <a:latin typeface="+mn-lt"/>
            </a:endParaRPr>
          </a:p>
        </p:txBody>
      </p:sp>
      <p:sp>
        <p:nvSpPr>
          <p:cNvPr id="3" name="TekstSylinder 2"/>
          <p:cNvSpPr txBox="1"/>
          <p:nvPr/>
        </p:nvSpPr>
        <p:spPr>
          <a:xfrm>
            <a:off x="529936" y="3975253"/>
            <a:ext cx="4197929" cy="1200329"/>
          </a:xfrm>
          <a:prstGeom prst="rect">
            <a:avLst/>
          </a:prstGeom>
          <a:noFill/>
        </p:spPr>
        <p:txBody>
          <a:bodyPr wrap="square" rtlCol="0">
            <a:spAutoFit/>
          </a:bodyPr>
          <a:lstStyle/>
          <a:p>
            <a:r>
              <a:rPr lang="nb-NO" dirty="0">
                <a:solidFill>
                  <a:schemeClr val="bg1"/>
                </a:solidFill>
              </a:rPr>
              <a:t>Fagforbundet Vestfold og Telemark</a:t>
            </a:r>
          </a:p>
          <a:p>
            <a:r>
              <a:rPr lang="nb-NO" dirty="0">
                <a:solidFill>
                  <a:schemeClr val="bg1"/>
                </a:solidFill>
              </a:rPr>
              <a:t>09.11.2022</a:t>
            </a:r>
          </a:p>
          <a:p>
            <a:r>
              <a:rPr lang="nb-NO" dirty="0">
                <a:solidFill>
                  <a:schemeClr val="bg1"/>
                </a:solidFill>
              </a:rPr>
              <a:t>Trond Finstad</a:t>
            </a:r>
          </a:p>
          <a:p>
            <a:r>
              <a:rPr lang="nb-NO" dirty="0">
                <a:solidFill>
                  <a:schemeClr val="bg1"/>
                </a:solidFill>
              </a:rPr>
              <a:t>Christian Danielsen</a:t>
            </a:r>
          </a:p>
        </p:txBody>
      </p:sp>
    </p:spTree>
    <p:extLst>
      <p:ext uri="{BB962C8B-B14F-4D97-AF65-F5344CB8AC3E}">
        <p14:creationId xmlns:p14="http://schemas.microsoft.com/office/powerpoint/2010/main" val="245926195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32263" y="470017"/>
            <a:ext cx="3520228" cy="949350"/>
          </a:xfrm>
        </p:spPr>
        <p:txBody>
          <a:bodyPr>
            <a:normAutofit/>
          </a:bodyPr>
          <a:lstStyle/>
          <a:p>
            <a:pPr fontAlgn="base"/>
            <a:r>
              <a:rPr lang="nb-NO" sz="2700" b="1" dirty="0"/>
              <a:t>Hurdalsplattformen</a:t>
            </a:r>
            <a:endParaRPr lang="nb-NO" sz="3600" b="1" dirty="0"/>
          </a:p>
        </p:txBody>
      </p:sp>
      <p:sp>
        <p:nvSpPr>
          <p:cNvPr id="5" name="Plassholder for innhold 4"/>
          <p:cNvSpPr>
            <a:spLocks noGrp="1"/>
          </p:cNvSpPr>
          <p:nvPr>
            <p:ph type="body" sz="quarter" idx="10"/>
          </p:nvPr>
        </p:nvSpPr>
        <p:spPr>
          <a:xfrm>
            <a:off x="271849" y="1499286"/>
            <a:ext cx="4092405" cy="3099885"/>
          </a:xfrm>
        </p:spPr>
        <p:txBody>
          <a:bodyPr>
            <a:normAutofit/>
          </a:bodyPr>
          <a:lstStyle/>
          <a:p>
            <a:pPr fontAlgn="base"/>
            <a:r>
              <a:rPr lang="nb-NO" sz="1800" dirty="0"/>
              <a:t> </a:t>
            </a:r>
          </a:p>
          <a:p>
            <a:pPr marL="0" indent="0">
              <a:buNone/>
            </a:pPr>
            <a:endParaRPr lang="nb-NO" b="1" dirty="0"/>
          </a:p>
          <a:p>
            <a:pPr marL="900" indent="0">
              <a:buNone/>
            </a:pPr>
            <a:endParaRPr lang="nb-NO" dirty="0"/>
          </a:p>
        </p:txBody>
      </p:sp>
      <p:sp>
        <p:nvSpPr>
          <p:cNvPr id="2" name="Plassholder for bilde 1"/>
          <p:cNvSpPr>
            <a:spLocks noGrp="1"/>
          </p:cNvSpPr>
          <p:nvPr>
            <p:ph type="pic" sz="quarter" idx="11"/>
          </p:nvPr>
        </p:nvSpPr>
        <p:spPr/>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75898"/>
            <a:ext cx="4837892" cy="3229030"/>
          </a:xfrm>
          <a:prstGeom prst="rect">
            <a:avLst/>
          </a:prstGeom>
        </p:spPr>
      </p:pic>
      <p:pic>
        <p:nvPicPr>
          <p:cNvPr id="9" name="Bilde 8">
            <a:extLst>
              <a:ext uri="{FF2B5EF4-FFF2-40B4-BE49-F238E27FC236}">
                <a16:creationId xmlns:a16="http://schemas.microsoft.com/office/drawing/2014/main" id="{D91BA285-D323-4FB6-85A2-CA2A91B89185}"/>
              </a:ext>
            </a:extLst>
          </p:cNvPr>
          <p:cNvPicPr>
            <a:picLocks noChangeAspect="1"/>
          </p:cNvPicPr>
          <p:nvPr/>
        </p:nvPicPr>
        <p:blipFill>
          <a:blip r:embed="rId4"/>
          <a:stretch>
            <a:fillRect/>
          </a:stretch>
        </p:blipFill>
        <p:spPr>
          <a:xfrm>
            <a:off x="660279" y="1251591"/>
            <a:ext cx="5197112" cy="3099885"/>
          </a:xfrm>
          <a:prstGeom prst="rect">
            <a:avLst/>
          </a:prstGeom>
        </p:spPr>
      </p:pic>
    </p:spTree>
    <p:extLst>
      <p:ext uri="{BB962C8B-B14F-4D97-AF65-F5344CB8AC3E}">
        <p14:creationId xmlns:p14="http://schemas.microsoft.com/office/powerpoint/2010/main" val="415603121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32263" y="470017"/>
            <a:ext cx="3520228" cy="949350"/>
          </a:xfrm>
        </p:spPr>
        <p:txBody>
          <a:bodyPr>
            <a:normAutofit/>
          </a:bodyPr>
          <a:lstStyle/>
          <a:p>
            <a:pPr fontAlgn="base"/>
            <a:r>
              <a:rPr lang="nb-NO" sz="2700" b="1" dirty="0"/>
              <a:t>Makt og menneskeverd i det digitale arbeidslivet </a:t>
            </a:r>
            <a:endParaRPr lang="nb-NO" sz="3600" b="1" dirty="0"/>
          </a:p>
        </p:txBody>
      </p:sp>
      <p:sp>
        <p:nvSpPr>
          <p:cNvPr id="5" name="Plassholder for innhold 4"/>
          <p:cNvSpPr>
            <a:spLocks noGrp="1"/>
          </p:cNvSpPr>
          <p:nvPr>
            <p:ph type="body" sz="quarter" idx="10"/>
          </p:nvPr>
        </p:nvSpPr>
        <p:spPr>
          <a:xfrm>
            <a:off x="271849" y="1499286"/>
            <a:ext cx="4092405" cy="3099885"/>
          </a:xfrm>
        </p:spPr>
        <p:txBody>
          <a:bodyPr>
            <a:normAutofit/>
          </a:bodyPr>
          <a:lstStyle/>
          <a:p>
            <a:pPr fontAlgn="base"/>
            <a:r>
              <a:rPr lang="nb-NO" sz="1800" dirty="0"/>
              <a:t> </a:t>
            </a:r>
          </a:p>
          <a:p>
            <a:pPr marL="285750" indent="-285750" fontAlgn="base">
              <a:buFont typeface="Arial" panose="020B0604020202020204" pitchFamily="34" charset="0"/>
              <a:buChar char="•"/>
            </a:pPr>
            <a:r>
              <a:rPr lang="nb-NO" sz="1800" dirty="0"/>
              <a:t>LO-prosjekt hvor Fagforbundet deltar</a:t>
            </a:r>
          </a:p>
          <a:p>
            <a:pPr marL="285750" indent="-285750" fontAlgn="base">
              <a:buFont typeface="Arial" panose="020B0604020202020204" pitchFamily="34" charset="0"/>
              <a:buChar char="•"/>
            </a:pPr>
            <a:r>
              <a:rPr lang="nb-NO" sz="1800" dirty="0"/>
              <a:t>Hvilke rettsregler gjelder for arbeidsgivers behandling av personopplysninger?</a:t>
            </a:r>
          </a:p>
          <a:p>
            <a:pPr marL="285750" indent="-285750">
              <a:buFont typeface="Arial" panose="020B0604020202020204" pitchFamily="34" charset="0"/>
              <a:buChar char="•"/>
            </a:pPr>
            <a:r>
              <a:rPr lang="nb-NO" sz="1800" dirty="0"/>
              <a:t>Medbestemmelse og systemutforming i et digitalt arbeidsliv</a:t>
            </a:r>
          </a:p>
          <a:p>
            <a:pPr marL="1028700" lvl="1" fontAlgn="base">
              <a:buFont typeface="Arial" panose="020B0604020202020204" pitchFamily="34" charset="0"/>
              <a:buChar char="•"/>
            </a:pPr>
            <a:endParaRPr lang="nb-NO" sz="1500" dirty="0"/>
          </a:p>
          <a:p>
            <a:pPr marL="0" indent="0">
              <a:buNone/>
            </a:pPr>
            <a:endParaRPr lang="nb-NO" b="1" dirty="0"/>
          </a:p>
          <a:p>
            <a:pPr marL="900" indent="0">
              <a:buNone/>
            </a:pPr>
            <a:endParaRPr lang="nb-NO" dirty="0"/>
          </a:p>
        </p:txBody>
      </p:sp>
      <p:sp>
        <p:nvSpPr>
          <p:cNvPr id="2" name="Plassholder for bilde 1"/>
          <p:cNvSpPr>
            <a:spLocks noGrp="1"/>
          </p:cNvSpPr>
          <p:nvPr>
            <p:ph type="pic" sz="quarter" idx="11"/>
          </p:nvPr>
        </p:nvSpPr>
        <p:spPr/>
      </p:sp>
      <p:pic>
        <p:nvPicPr>
          <p:cNvPr id="6148" name="Picture 4" descr="Student, Å Skrive, Tastaturet, Tekst, Kvinne, Opps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166" y="979995"/>
            <a:ext cx="4031834" cy="268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3556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372489"/>
            <a:ext cx="7886700" cy="994172"/>
          </a:xfrm>
        </p:spPr>
        <p:txBody>
          <a:bodyPr/>
          <a:lstStyle/>
          <a:p>
            <a:r>
              <a:rPr lang="nb-NO" b="1" u="sng" dirty="0"/>
              <a:t>Datasikkerhet</a:t>
            </a:r>
            <a:endParaRPr lang="nb-NO" u="sng" dirty="0"/>
          </a:p>
        </p:txBody>
      </p:sp>
    </p:spTree>
    <p:extLst>
      <p:ext uri="{BB962C8B-B14F-4D97-AF65-F5344CB8AC3E}">
        <p14:creationId xmlns:p14="http://schemas.microsoft.com/office/powerpoint/2010/main" val="49862060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A42FCC-4085-4397-8020-558BC7956EEF}"/>
              </a:ext>
            </a:extLst>
          </p:cNvPr>
          <p:cNvSpPr>
            <a:spLocks noGrp="1"/>
          </p:cNvSpPr>
          <p:nvPr>
            <p:ph type="title"/>
          </p:nvPr>
        </p:nvSpPr>
        <p:spPr/>
        <p:txBody>
          <a:bodyPr/>
          <a:lstStyle/>
          <a:p>
            <a:endParaRPr lang="nb-NO" dirty="0"/>
          </a:p>
        </p:txBody>
      </p:sp>
      <p:pic>
        <p:nvPicPr>
          <p:cNvPr id="5" name="Plassholder for innhold 4"/>
          <p:cNvPicPr>
            <a:picLocks noGrp="1" noChangeAspect="1"/>
          </p:cNvPicPr>
          <p:nvPr>
            <p:ph idx="1"/>
          </p:nvPr>
        </p:nvPicPr>
        <p:blipFill>
          <a:blip r:embed="rId3"/>
          <a:stretch>
            <a:fillRect/>
          </a:stretch>
        </p:blipFill>
        <p:spPr>
          <a:xfrm>
            <a:off x="4939079" y="315118"/>
            <a:ext cx="4223618" cy="3928855"/>
          </a:xfrm>
          <a:prstGeom prst="rect">
            <a:avLst/>
          </a:prstGeom>
        </p:spPr>
      </p:pic>
      <p:pic>
        <p:nvPicPr>
          <p:cNvPr id="4" name="Bilde 3"/>
          <p:cNvPicPr>
            <a:picLocks noChangeAspect="1"/>
          </p:cNvPicPr>
          <p:nvPr/>
        </p:nvPicPr>
        <p:blipFill>
          <a:blip r:embed="rId4"/>
          <a:stretch>
            <a:fillRect/>
          </a:stretch>
        </p:blipFill>
        <p:spPr>
          <a:xfrm>
            <a:off x="256108" y="315118"/>
            <a:ext cx="4682971" cy="3928855"/>
          </a:xfrm>
          <a:prstGeom prst="rect">
            <a:avLst/>
          </a:prstGeom>
        </p:spPr>
      </p:pic>
    </p:spTree>
    <p:extLst>
      <p:ext uri="{BB962C8B-B14F-4D97-AF65-F5344CB8AC3E}">
        <p14:creationId xmlns:p14="http://schemas.microsoft.com/office/powerpoint/2010/main" val="184435091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2"/>
          <p:cNvSpPr>
            <a:spLocks noGrp="1"/>
          </p:cNvSpPr>
          <p:nvPr>
            <p:ph type="pic" sz="quarter" idx="11"/>
          </p:nvPr>
        </p:nvSpPr>
        <p:spPr/>
      </p:sp>
      <p:sp>
        <p:nvSpPr>
          <p:cNvPr id="4" name="Tittel 3"/>
          <p:cNvSpPr>
            <a:spLocks noGrp="1"/>
          </p:cNvSpPr>
          <p:nvPr>
            <p:ph type="title"/>
          </p:nvPr>
        </p:nvSpPr>
        <p:spPr/>
        <p:txBody>
          <a:bodyPr>
            <a:normAutofit/>
          </a:bodyPr>
          <a:lstStyle/>
          <a:p>
            <a:r>
              <a:rPr lang="nb-NO" b="1" dirty="0"/>
              <a:t>Østre Toten-saken </a:t>
            </a:r>
          </a:p>
        </p:txBody>
      </p:sp>
      <p:sp>
        <p:nvSpPr>
          <p:cNvPr id="5" name="Plassholder for innhold 4"/>
          <p:cNvSpPr>
            <a:spLocks noGrp="1"/>
          </p:cNvSpPr>
          <p:nvPr>
            <p:ph type="body" sz="quarter" idx="10"/>
          </p:nvPr>
        </p:nvSpPr>
        <p:spPr/>
        <p:txBody>
          <a:bodyPr>
            <a:normAutofit fontScale="92500" lnSpcReduction="20000"/>
          </a:bodyPr>
          <a:lstStyle/>
          <a:p>
            <a:pPr marL="343800" indent="-342900">
              <a:buFont typeface="Arial" panose="020B0604020202020204" pitchFamily="34" charset="0"/>
              <a:buChar char="•"/>
            </a:pPr>
            <a:r>
              <a:rPr lang="nb-NO" dirty="0"/>
              <a:t>Østre Toten kommune ble natt til lørdag 9. januar 2021 utsatt for dataangrep</a:t>
            </a:r>
          </a:p>
          <a:p>
            <a:pPr marL="343800" indent="-342900">
              <a:buFont typeface="Arial" panose="020B0604020202020204" pitchFamily="34" charset="0"/>
              <a:buChar char="•"/>
            </a:pPr>
            <a:r>
              <a:rPr lang="nb-NO" dirty="0"/>
              <a:t>Løsepengevirus</a:t>
            </a:r>
          </a:p>
          <a:p>
            <a:pPr marL="343800" indent="-342900">
              <a:buFont typeface="Arial" panose="020B0604020202020204" pitchFamily="34" charset="0"/>
              <a:buChar char="•"/>
            </a:pPr>
            <a:r>
              <a:rPr lang="nb-NO" dirty="0"/>
              <a:t>Hendelsen ble umiddelbart anmeldt til politiet, og personvernombudet i kommunen og Datatilsynet ble varslet</a:t>
            </a:r>
          </a:p>
          <a:p>
            <a:pPr marL="343800" indent="-342900">
              <a:buFont typeface="Arial" panose="020B0604020202020204" pitchFamily="34" charset="0"/>
              <a:buChar char="•"/>
            </a:pPr>
            <a:endParaRPr lang="nb-NO" dirty="0"/>
          </a:p>
          <a:p>
            <a:pPr marL="343800" indent="-342900">
              <a:buFont typeface="Arial" panose="020B0604020202020204" pitchFamily="34" charset="0"/>
              <a:buChar char="•"/>
            </a:pPr>
            <a:endParaRPr lang="nb-NO" dirty="0"/>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163" y="1097684"/>
            <a:ext cx="4417183" cy="2944789"/>
          </a:xfrm>
          <a:prstGeom prst="rect">
            <a:avLst/>
          </a:prstGeom>
        </p:spPr>
      </p:pic>
    </p:spTree>
    <p:extLst>
      <p:ext uri="{BB962C8B-B14F-4D97-AF65-F5344CB8AC3E}">
        <p14:creationId xmlns:p14="http://schemas.microsoft.com/office/powerpoint/2010/main" val="19286912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2"/>
          <p:cNvSpPr>
            <a:spLocks noGrp="1"/>
          </p:cNvSpPr>
          <p:nvPr>
            <p:ph type="pic" sz="quarter" idx="11"/>
          </p:nvPr>
        </p:nvSpPr>
        <p:spPr/>
      </p:sp>
      <p:sp>
        <p:nvSpPr>
          <p:cNvPr id="4" name="Tittel 3"/>
          <p:cNvSpPr>
            <a:spLocks noGrp="1"/>
          </p:cNvSpPr>
          <p:nvPr>
            <p:ph type="title"/>
          </p:nvPr>
        </p:nvSpPr>
        <p:spPr/>
        <p:txBody>
          <a:bodyPr>
            <a:normAutofit/>
          </a:bodyPr>
          <a:lstStyle/>
          <a:p>
            <a:r>
              <a:rPr lang="nb-NO" b="1" dirty="0"/>
              <a:t>Østre Toten-saken </a:t>
            </a:r>
          </a:p>
        </p:txBody>
      </p:sp>
      <p:sp>
        <p:nvSpPr>
          <p:cNvPr id="5" name="Plassholder for innhold 4"/>
          <p:cNvSpPr>
            <a:spLocks noGrp="1"/>
          </p:cNvSpPr>
          <p:nvPr>
            <p:ph type="body" sz="quarter" idx="10"/>
          </p:nvPr>
        </p:nvSpPr>
        <p:spPr/>
        <p:txBody>
          <a:bodyPr>
            <a:normAutofit fontScale="92500" lnSpcReduction="20000"/>
          </a:bodyPr>
          <a:lstStyle/>
          <a:p>
            <a:endParaRPr lang="nb-NO" dirty="0"/>
          </a:p>
          <a:p>
            <a:pPr marL="342900" indent="-342900">
              <a:buFont typeface="Arial" panose="020B0604020202020204" pitchFamily="34" charset="0"/>
              <a:buChar char="•"/>
            </a:pPr>
            <a:r>
              <a:rPr lang="nb-NO" dirty="0"/>
              <a:t> 9000 dokumenter og store e-postmengder stjålet</a:t>
            </a:r>
          </a:p>
          <a:p>
            <a:pPr marL="343800" indent="-342900">
              <a:buFont typeface="Arial" panose="020B0604020202020204" pitchFamily="34" charset="0"/>
              <a:buChar char="•"/>
            </a:pPr>
            <a:r>
              <a:rPr lang="nb-NO" dirty="0"/>
              <a:t> Viruset har ligget i systemet lenge</a:t>
            </a:r>
          </a:p>
          <a:p>
            <a:pPr marL="343800" indent="-342900">
              <a:buFont typeface="Arial" panose="020B0604020202020204" pitchFamily="34" charset="0"/>
              <a:buChar char="•"/>
            </a:pPr>
            <a:r>
              <a:rPr lang="nb-NO" dirty="0"/>
              <a:t> </a:t>
            </a:r>
            <a:r>
              <a:rPr lang="nb-NO" dirty="0" err="1"/>
              <a:t>Ikomm</a:t>
            </a:r>
            <a:r>
              <a:rPr lang="nb-NO" dirty="0"/>
              <a:t>, et interkommunalt selskap, som skal sikre og drive IT-tjenestene fremover</a:t>
            </a:r>
          </a:p>
          <a:p>
            <a:pPr marL="343800" indent="-342900">
              <a:buFont typeface="Arial" panose="020B0604020202020204" pitchFamily="34" charset="0"/>
              <a:buChar char="•"/>
            </a:pPr>
            <a:endParaRPr lang="nb-NO" dirty="0"/>
          </a:p>
          <a:p>
            <a:pPr marL="343800" indent="-342900">
              <a:buFont typeface="Arial" panose="020B0604020202020204" pitchFamily="34" charset="0"/>
              <a:buChar char="•"/>
            </a:pPr>
            <a:endParaRPr lang="nb-NO" dirty="0"/>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329" y="919860"/>
            <a:ext cx="4985610" cy="3327624"/>
          </a:xfrm>
          <a:prstGeom prst="rect">
            <a:avLst/>
          </a:prstGeom>
        </p:spPr>
      </p:pic>
    </p:spTree>
    <p:extLst>
      <p:ext uri="{BB962C8B-B14F-4D97-AF65-F5344CB8AC3E}">
        <p14:creationId xmlns:p14="http://schemas.microsoft.com/office/powerpoint/2010/main" val="21763571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endParaRPr lang="nb-NO" dirty="0"/>
          </a:p>
        </p:txBody>
      </p:sp>
      <p:sp>
        <p:nvSpPr>
          <p:cNvPr id="5" name="Plassholder for innhold 4"/>
          <p:cNvSpPr>
            <a:spLocks noGrp="1"/>
          </p:cNvSpPr>
          <p:nvPr>
            <p:ph type="body" sz="half" idx="2"/>
          </p:nvPr>
        </p:nvSpPr>
        <p:spPr/>
        <p:txBody>
          <a:bodyPr/>
          <a:lstStyle/>
          <a:p>
            <a:endParaRPr lang="nb-NO" dirty="0"/>
          </a:p>
        </p:txBody>
      </p:sp>
      <p:pic>
        <p:nvPicPr>
          <p:cNvPr id="6" name="Bilde 5">
            <a:extLst>
              <a:ext uri="{FF2B5EF4-FFF2-40B4-BE49-F238E27FC236}">
                <a16:creationId xmlns:a16="http://schemas.microsoft.com/office/drawing/2014/main" id="{07272740-B757-4E63-8172-054D4AC2C3AE}"/>
              </a:ext>
            </a:extLst>
          </p:cNvPr>
          <p:cNvPicPr>
            <a:picLocks noChangeAspect="1"/>
          </p:cNvPicPr>
          <p:nvPr/>
        </p:nvPicPr>
        <p:blipFill>
          <a:blip r:embed="rId3"/>
          <a:stretch>
            <a:fillRect/>
          </a:stretch>
        </p:blipFill>
        <p:spPr>
          <a:xfrm>
            <a:off x="0" y="72210"/>
            <a:ext cx="9144000" cy="4999080"/>
          </a:xfrm>
          <a:prstGeom prst="rect">
            <a:avLst/>
          </a:prstGeom>
        </p:spPr>
      </p:pic>
    </p:spTree>
    <p:extLst>
      <p:ext uri="{BB962C8B-B14F-4D97-AF65-F5344CB8AC3E}">
        <p14:creationId xmlns:p14="http://schemas.microsoft.com/office/powerpoint/2010/main" val="57620678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Sikkerhetsutfordringer</a:t>
            </a:r>
          </a:p>
        </p:txBody>
      </p:sp>
      <p:sp>
        <p:nvSpPr>
          <p:cNvPr id="5" name="Plassholder for innhold 4"/>
          <p:cNvSpPr>
            <a:spLocks noGrp="1"/>
          </p:cNvSpPr>
          <p:nvPr>
            <p:ph idx="4294967295"/>
          </p:nvPr>
        </p:nvSpPr>
        <p:spPr>
          <a:xfrm>
            <a:off x="628650" y="1369219"/>
            <a:ext cx="7886700" cy="3263504"/>
          </a:xfrm>
          <a:prstGeom prst="rect">
            <a:avLst/>
          </a:prstGeom>
        </p:spPr>
        <p:txBody>
          <a:bodyPr/>
          <a:lstStyle/>
          <a:p>
            <a:pPr marL="0" indent="0">
              <a:buNone/>
            </a:pPr>
            <a:endParaRPr lang="nb-NO" dirty="0"/>
          </a:p>
        </p:txBody>
      </p:sp>
      <p:pic>
        <p:nvPicPr>
          <p:cNvPr id="6" name="Bilde 5"/>
          <p:cNvPicPr>
            <a:picLocks noChangeAspect="1"/>
          </p:cNvPicPr>
          <p:nvPr/>
        </p:nvPicPr>
        <p:blipFill>
          <a:blip r:embed="rId3"/>
          <a:stretch>
            <a:fillRect/>
          </a:stretch>
        </p:blipFill>
        <p:spPr>
          <a:xfrm>
            <a:off x="1079381" y="1402362"/>
            <a:ext cx="6985237" cy="3062596"/>
          </a:xfrm>
          <a:prstGeom prst="rect">
            <a:avLst/>
          </a:prstGeom>
        </p:spPr>
      </p:pic>
    </p:spTree>
    <p:extLst>
      <p:ext uri="{BB962C8B-B14F-4D97-AF65-F5344CB8AC3E}">
        <p14:creationId xmlns:p14="http://schemas.microsoft.com/office/powerpoint/2010/main" val="3205065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sz="2800" dirty="0"/>
              <a:t>Arbeid med sikkerhetsloven</a:t>
            </a:r>
            <a:endParaRPr lang="nb-NO" dirty="0"/>
          </a:p>
        </p:txBody>
      </p:sp>
      <p:sp>
        <p:nvSpPr>
          <p:cNvPr id="5" name="Plassholder for innhold 4"/>
          <p:cNvSpPr>
            <a:spLocks noGrp="1"/>
          </p:cNvSpPr>
          <p:nvPr>
            <p:ph idx="4294967295"/>
          </p:nvPr>
        </p:nvSpPr>
        <p:spPr>
          <a:xfrm>
            <a:off x="588385" y="1392379"/>
            <a:ext cx="2929172" cy="2778932"/>
          </a:xfrm>
          <a:prstGeom prst="rect">
            <a:avLst/>
          </a:prstGeom>
        </p:spPr>
        <p:txBody>
          <a:bodyPr>
            <a:normAutofit lnSpcReduction="10000"/>
          </a:bodyPr>
          <a:lstStyle/>
          <a:p>
            <a:pPr fontAlgn="base"/>
            <a:r>
              <a:rPr lang="nb-NO" sz="1200" dirty="0"/>
              <a:t>Dokument 8-forslag</a:t>
            </a:r>
          </a:p>
          <a:p>
            <a:pPr marL="557213" lvl="1" indent="-214313" fontAlgn="base">
              <a:buFont typeface="Arial" panose="020B0604020202020204" pitchFamily="34" charset="0"/>
              <a:buChar char="•"/>
            </a:pPr>
            <a:r>
              <a:rPr lang="nb-NO" dirty="0"/>
              <a:t>Knyttet til Helse Sør-Øst saken</a:t>
            </a:r>
          </a:p>
          <a:p>
            <a:pPr marL="557213" lvl="1" indent="-214313" fontAlgn="base">
              <a:buFont typeface="Arial" panose="020B0604020202020204" pitchFamily="34" charset="0"/>
              <a:buChar char="•"/>
            </a:pPr>
            <a:r>
              <a:rPr lang="nb-NO" dirty="0"/>
              <a:t>Ønsker å skjerme pasientopplysninger</a:t>
            </a:r>
          </a:p>
          <a:p>
            <a:pPr marL="557213" lvl="1" indent="-214313" fontAlgn="base">
              <a:buFont typeface="Arial" panose="020B0604020202020204" pitchFamily="34" charset="0"/>
              <a:buChar char="•"/>
            </a:pPr>
            <a:r>
              <a:rPr lang="nb-NO" dirty="0"/>
              <a:t>Ønsker å definere IKT-systemer under sikkerhetsloven</a:t>
            </a:r>
          </a:p>
          <a:p>
            <a:pPr marL="557213" lvl="1" indent="-214313" fontAlgn="base">
              <a:buFont typeface="Arial" panose="020B0604020202020204" pitchFamily="34" charset="0"/>
              <a:buChar char="•"/>
            </a:pPr>
            <a:r>
              <a:rPr lang="nb-NO" dirty="0"/>
              <a:t>Svar på høring vedrørende forskrifter til sikkerhetsloven </a:t>
            </a:r>
          </a:p>
          <a:p>
            <a:endParaRPr lang="nb-NO" dirty="0"/>
          </a:p>
        </p:txBody>
      </p:sp>
      <p:pic>
        <p:nvPicPr>
          <p:cNvPr id="6" name="Bilde 5"/>
          <p:cNvPicPr>
            <a:picLocks noChangeAspect="1"/>
          </p:cNvPicPr>
          <p:nvPr/>
        </p:nvPicPr>
        <p:blipFill>
          <a:blip r:embed="rId3"/>
          <a:stretch>
            <a:fillRect/>
          </a:stretch>
        </p:blipFill>
        <p:spPr>
          <a:xfrm>
            <a:off x="3948892" y="1189923"/>
            <a:ext cx="5005638" cy="3183843"/>
          </a:xfrm>
          <a:prstGeom prst="rect">
            <a:avLst/>
          </a:prstGeom>
        </p:spPr>
      </p:pic>
    </p:spTree>
    <p:extLst>
      <p:ext uri="{BB962C8B-B14F-4D97-AF65-F5344CB8AC3E}">
        <p14:creationId xmlns:p14="http://schemas.microsoft.com/office/powerpoint/2010/main" val="36715002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4294967295"/>
          </p:nvPr>
        </p:nvPicPr>
        <p:blipFill>
          <a:blip r:embed="rId3"/>
          <a:stretch>
            <a:fillRect/>
          </a:stretch>
        </p:blipFill>
        <p:spPr>
          <a:xfrm>
            <a:off x="1688123" y="273844"/>
            <a:ext cx="5205069" cy="4091687"/>
          </a:xfrm>
          <a:prstGeom prst="rect">
            <a:avLst/>
          </a:prstGeom>
        </p:spPr>
      </p:pic>
    </p:spTree>
    <p:extLst>
      <p:ext uri="{BB962C8B-B14F-4D97-AF65-F5344CB8AC3E}">
        <p14:creationId xmlns:p14="http://schemas.microsoft.com/office/powerpoint/2010/main" val="113716096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0520" y="237912"/>
            <a:ext cx="3640950" cy="1096348"/>
          </a:xfrm>
        </p:spPr>
        <p:txBody>
          <a:bodyPr/>
          <a:lstStyle/>
          <a:p>
            <a:r>
              <a:rPr lang="nb-NO" dirty="0"/>
              <a:t>Introduksjon</a:t>
            </a:r>
          </a:p>
        </p:txBody>
      </p:sp>
      <p:sp>
        <p:nvSpPr>
          <p:cNvPr id="3" name="Plassholder for innhold 2"/>
          <p:cNvSpPr>
            <a:spLocks noGrp="1"/>
          </p:cNvSpPr>
          <p:nvPr>
            <p:ph type="body" sz="quarter" idx="10"/>
          </p:nvPr>
        </p:nvSpPr>
        <p:spPr>
          <a:xfrm>
            <a:off x="584347" y="1494673"/>
            <a:ext cx="3641527" cy="2177997"/>
          </a:xfrm>
          <a:prstGeom prst="rect">
            <a:avLst/>
          </a:prstGeom>
        </p:spPr>
        <p:txBody>
          <a:bodyPr>
            <a:normAutofit fontScale="92500" lnSpcReduction="10000"/>
          </a:bodyPr>
          <a:lstStyle/>
          <a:p>
            <a:pPr marL="342900" indent="-342900">
              <a:buFont typeface="Arial" panose="020B0604020202020204" pitchFamily="34" charset="0"/>
              <a:buChar char="•"/>
            </a:pPr>
            <a:r>
              <a:rPr lang="nb-NO" dirty="0"/>
              <a:t>Lysbildene sendes i etterkant</a:t>
            </a:r>
          </a:p>
          <a:p>
            <a:pPr marL="342900" indent="-342900">
              <a:buFont typeface="Arial" panose="020B0604020202020204" pitchFamily="34" charset="0"/>
              <a:buChar char="•"/>
            </a:pPr>
            <a:r>
              <a:rPr lang="nb-NO" dirty="0"/>
              <a:t>Still gjerne spørsmål </a:t>
            </a:r>
          </a:p>
          <a:p>
            <a:pPr marL="342900" indent="-342900">
              <a:buFont typeface="Arial" panose="020B0604020202020204" pitchFamily="34" charset="0"/>
              <a:buChar char="•"/>
            </a:pPr>
            <a:r>
              <a:rPr lang="nb-NO" dirty="0"/>
              <a:t>Min del er delt inn i:</a:t>
            </a:r>
          </a:p>
          <a:p>
            <a:pPr marL="1085850" lvl="1" indent="-342900">
              <a:buFont typeface="Arial" panose="020B0604020202020204" pitchFamily="34" charset="0"/>
              <a:buChar char="•"/>
            </a:pPr>
            <a:r>
              <a:rPr lang="nb-NO" dirty="0"/>
              <a:t>Generelt om digitalisering</a:t>
            </a:r>
          </a:p>
          <a:p>
            <a:pPr marL="1085850" lvl="1" indent="-342900">
              <a:buFont typeface="Arial" panose="020B0604020202020204" pitchFamily="34" charset="0"/>
              <a:buChar char="•"/>
            </a:pPr>
            <a:r>
              <a:rPr lang="nb-NO"/>
              <a:t>Datasikkerhet</a:t>
            </a:r>
            <a:endParaRPr lang="nb-NO" dirty="0"/>
          </a:p>
          <a:p>
            <a:pPr marL="1085850" lvl="1" indent="-342900">
              <a:buFont typeface="Arial" panose="020B0604020202020204" pitchFamily="34" charset="0"/>
              <a:buChar char="•"/>
            </a:pPr>
            <a:r>
              <a:rPr lang="nb-NO" dirty="0"/>
              <a:t>Skytjenester</a:t>
            </a:r>
          </a:p>
          <a:p>
            <a:pPr marL="1085850" lvl="1" indent="-342900">
              <a:buFont typeface="Arial" panose="020B0604020202020204" pitchFamily="34" charset="0"/>
              <a:buChar char="•"/>
            </a:pPr>
            <a:r>
              <a:rPr lang="nb-NO" dirty="0"/>
              <a:t>Digitalt utenforskap</a:t>
            </a:r>
          </a:p>
          <a:p>
            <a:pPr marL="1085850" lvl="1" indent="-342900">
              <a:buFont typeface="Arial" panose="020B0604020202020204" pitchFamily="34" charset="0"/>
              <a:buChar char="•"/>
            </a:pPr>
            <a:endParaRPr lang="nb-NO" dirty="0"/>
          </a:p>
          <a:p>
            <a:endParaRPr lang="nb-NO" dirty="0"/>
          </a:p>
        </p:txBody>
      </p:sp>
      <p:sp>
        <p:nvSpPr>
          <p:cNvPr id="4" name="Plassholder for bilde 3"/>
          <p:cNvSpPr>
            <a:spLocks noGrp="1"/>
          </p:cNvSpPr>
          <p:nvPr>
            <p:ph type="pic" sz="quarter" idx="11"/>
          </p:nvPr>
        </p:nvSpPr>
        <p:spPr/>
      </p:sp>
      <p:pic>
        <p:nvPicPr>
          <p:cNvPr id="6" name="Picture 6" descr="Image result for playing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066" y="656721"/>
            <a:ext cx="4826934" cy="321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8409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372489"/>
            <a:ext cx="7886700" cy="994172"/>
          </a:xfrm>
        </p:spPr>
        <p:txBody>
          <a:bodyPr/>
          <a:lstStyle/>
          <a:p>
            <a:r>
              <a:rPr lang="nb-NO" b="1" u="sng" dirty="0"/>
              <a:t>Skytjenester</a:t>
            </a:r>
            <a:r>
              <a:rPr lang="nb-NO" u="sng" dirty="0"/>
              <a:t> </a:t>
            </a:r>
          </a:p>
        </p:txBody>
      </p:sp>
    </p:spTree>
    <p:extLst>
      <p:ext uri="{BB962C8B-B14F-4D97-AF65-F5344CB8AC3E}">
        <p14:creationId xmlns:p14="http://schemas.microsoft.com/office/powerpoint/2010/main" val="417753242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innhold 1"/>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ln w="190500" cap="sq">
            <a:solidFill>
              <a:srgbClr val="C8C6BD"/>
            </a:solidFill>
            <a:prstDash val="solid"/>
            <a:miter lim="800000"/>
          </a:ln>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ittel 3"/>
          <p:cNvSpPr>
            <a:spLocks noGrp="1"/>
          </p:cNvSpPr>
          <p:nvPr>
            <p:ph type="title"/>
          </p:nvPr>
        </p:nvSpPr>
        <p:spPr/>
        <p:txBody>
          <a:bodyPr/>
          <a:lstStyle/>
          <a:p>
            <a:r>
              <a:rPr lang="nb-NO" b="1" dirty="0"/>
              <a:t>Offentlig skytjeneste</a:t>
            </a:r>
          </a:p>
        </p:txBody>
      </p:sp>
      <p:sp>
        <p:nvSpPr>
          <p:cNvPr id="3" name="TekstSylinder 2"/>
          <p:cNvSpPr txBox="1"/>
          <p:nvPr/>
        </p:nvSpPr>
        <p:spPr>
          <a:xfrm>
            <a:off x="628650" y="1268016"/>
            <a:ext cx="7444431" cy="3816429"/>
          </a:xfrm>
          <a:prstGeom prst="rect">
            <a:avLst/>
          </a:prstGeom>
          <a:noFill/>
        </p:spPr>
        <p:txBody>
          <a:bodyPr wrap="square" rtlCol="0">
            <a:spAutoFit/>
          </a:bodyPr>
          <a:lstStyle/>
          <a:p>
            <a:pPr marL="285750" indent="-285750">
              <a:buFont typeface="Arial" panose="020B0604020202020204" pitchFamily="34" charset="0"/>
              <a:buChar char="•"/>
            </a:pPr>
            <a:r>
              <a:rPr lang="nb-NO" sz="2800" dirty="0"/>
              <a:t>En skytjenste innebærer at IKT-tjenester blir levert via nettverk fra dataservere utenfor virksomheten</a:t>
            </a:r>
          </a:p>
          <a:p>
            <a:pPr marL="285750" indent="-285750">
              <a:buFont typeface="Arial" panose="020B0604020202020204" pitchFamily="34" charset="0"/>
              <a:buChar char="•"/>
            </a:pPr>
            <a:r>
              <a:rPr lang="nb-NO" sz="2800" dirty="0"/>
              <a:t>Tyskland har egen statlig skytjenste (</a:t>
            </a:r>
            <a:r>
              <a:rPr lang="nb-NO" sz="2800" dirty="0" err="1"/>
              <a:t>Bundescloud</a:t>
            </a:r>
            <a:r>
              <a:rPr lang="nb-NO" sz="2800" dirty="0"/>
              <a:t>)</a:t>
            </a:r>
          </a:p>
          <a:p>
            <a:pPr marL="285750" indent="-285750">
              <a:buFont typeface="Arial" panose="020B0604020202020204" pitchFamily="34" charset="0"/>
              <a:buChar char="•"/>
            </a:pPr>
            <a:r>
              <a:rPr lang="nb-NO" sz="2800" dirty="0"/>
              <a:t>Innebærer at lagring og tjenesteutvikling ikke settes ut til private </a:t>
            </a:r>
          </a:p>
          <a:p>
            <a:pPr marL="285750" indent="-285750">
              <a:buFont typeface="Arial" panose="020B0604020202020204" pitchFamily="34" charset="0"/>
              <a:buChar char="•"/>
            </a:pPr>
            <a:r>
              <a:rPr lang="nb-NO" sz="2800" dirty="0"/>
              <a:t>Kostnadseffektivt og sikrer </a:t>
            </a:r>
            <a:r>
              <a:rPr lang="nb-NO" sz="2800" dirty="0">
                <a:solidFill>
                  <a:srgbClr val="FF0000"/>
                </a:solidFill>
              </a:rPr>
              <a:t>god IKT-sikkerhet</a:t>
            </a:r>
          </a:p>
          <a:p>
            <a:pPr marL="285750" indent="-285750">
              <a:buFont typeface="Arial" panose="020B0604020202020204" pitchFamily="34" charset="0"/>
              <a:buChar char="•"/>
            </a:pPr>
            <a:endParaRPr lang="nb-NO" dirty="0"/>
          </a:p>
        </p:txBody>
      </p:sp>
    </p:spTree>
    <p:extLst>
      <p:ext uri="{BB962C8B-B14F-4D97-AF65-F5344CB8AC3E}">
        <p14:creationId xmlns:p14="http://schemas.microsoft.com/office/powerpoint/2010/main" val="419055337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1485900" y="1402362"/>
            <a:ext cx="6172200" cy="3394472"/>
          </a:xfrm>
          <a:prstGeom prst="rect">
            <a:avLst/>
          </a:prstGeom>
        </p:spPr>
        <p:txBody>
          <a:bodyPr/>
          <a:lstStyle/>
          <a:p>
            <a:r>
              <a:rPr lang="nb-NO" dirty="0"/>
              <a:t>Tysk </a:t>
            </a:r>
            <a:r>
              <a:rPr lang="nb-NO" dirty="0" err="1"/>
              <a:t>Boudescloud</a:t>
            </a:r>
            <a:r>
              <a:rPr lang="nb-NO" dirty="0"/>
              <a:t>: Stortinget og Nasjonal Sikkerhetsmyndighet er her på lag</a:t>
            </a:r>
          </a:p>
          <a:p>
            <a:r>
              <a:rPr lang="nb-NO" dirty="0"/>
              <a:t>Utviklingen framover i Norge?</a:t>
            </a:r>
          </a:p>
          <a:p>
            <a:endParaRPr lang="nb-NO" dirty="0"/>
          </a:p>
        </p:txBody>
      </p:sp>
      <p:pic>
        <p:nvPicPr>
          <p:cNvPr id="5" name="Bilde 4"/>
          <p:cNvPicPr>
            <a:picLocks noChangeAspect="1"/>
          </p:cNvPicPr>
          <p:nvPr/>
        </p:nvPicPr>
        <p:blipFill>
          <a:blip r:embed="rId2"/>
          <a:stretch>
            <a:fillRect/>
          </a:stretch>
        </p:blipFill>
        <p:spPr>
          <a:xfrm>
            <a:off x="575642" y="0"/>
            <a:ext cx="7450409" cy="5143500"/>
          </a:xfrm>
          <a:prstGeom prst="rect">
            <a:avLst/>
          </a:prstGeom>
        </p:spPr>
      </p:pic>
      <p:sp>
        <p:nvSpPr>
          <p:cNvPr id="4" name="Tittel 3"/>
          <p:cNvSpPr>
            <a:spLocks noGrp="1"/>
          </p:cNvSpPr>
          <p:nvPr>
            <p:ph type="title"/>
          </p:nvPr>
        </p:nvSpPr>
        <p:spPr/>
        <p:txBody>
          <a:bodyPr/>
          <a:lstStyle/>
          <a:p>
            <a:endParaRPr lang="nb-NO"/>
          </a:p>
        </p:txBody>
      </p:sp>
    </p:spTree>
    <p:extLst>
      <p:ext uri="{BB962C8B-B14F-4D97-AF65-F5344CB8AC3E}">
        <p14:creationId xmlns:p14="http://schemas.microsoft.com/office/powerpoint/2010/main" val="335285034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9BEB09-BEA3-46D5-A69A-70FF47459B69}"/>
              </a:ext>
            </a:extLst>
          </p:cNvPr>
          <p:cNvSpPr>
            <a:spLocks noGrp="1"/>
          </p:cNvSpPr>
          <p:nvPr>
            <p:ph type="title"/>
          </p:nvPr>
        </p:nvSpPr>
        <p:spPr/>
        <p:txBody>
          <a:bodyPr>
            <a:normAutofit/>
          </a:bodyPr>
          <a:lstStyle/>
          <a:p>
            <a:r>
              <a:rPr lang="nb-NO" b="1" dirty="0" err="1">
                <a:cs typeface="Calibri Light"/>
              </a:rPr>
              <a:t>Fafo</a:t>
            </a:r>
            <a:r>
              <a:rPr lang="nb-NO" b="1" dirty="0">
                <a:cs typeface="Calibri Light"/>
              </a:rPr>
              <a:t>-rapport om IKT</a:t>
            </a:r>
            <a:endParaRPr lang="nb-NO" dirty="0"/>
          </a:p>
        </p:txBody>
      </p:sp>
      <p:sp>
        <p:nvSpPr>
          <p:cNvPr id="3" name="Plassholder for innhold 2">
            <a:extLst>
              <a:ext uri="{FF2B5EF4-FFF2-40B4-BE49-F238E27FC236}">
                <a16:creationId xmlns:a16="http://schemas.microsoft.com/office/drawing/2014/main" id="{58C8EBD4-7141-4D6D-BD48-47A2B1519EE5}"/>
              </a:ext>
            </a:extLst>
          </p:cNvPr>
          <p:cNvSpPr>
            <a:spLocks noGrp="1"/>
          </p:cNvSpPr>
          <p:nvPr>
            <p:ph idx="4294967295"/>
          </p:nvPr>
        </p:nvSpPr>
        <p:spPr>
          <a:xfrm>
            <a:off x="628650" y="1369219"/>
            <a:ext cx="4462895" cy="3263504"/>
          </a:xfrm>
          <a:prstGeom prst="rect">
            <a:avLst/>
          </a:prstGeom>
        </p:spPr>
        <p:txBody>
          <a:bodyPr vert="horz" lIns="91440" tIns="45720" rIns="91440" bIns="45720" rtlCol="0" anchor="t">
            <a:normAutofit fontScale="92500" lnSpcReduction="20000"/>
          </a:bodyPr>
          <a:lstStyle/>
          <a:p>
            <a:pPr marL="342900" indent="-342900"/>
            <a:r>
              <a:rPr lang="nb-NO" sz="2400" dirty="0" err="1"/>
              <a:t>Fafo</a:t>
            </a:r>
            <a:r>
              <a:rPr lang="nb-NO" sz="2400" dirty="0"/>
              <a:t> har, i samarbeid med Fagforbundet og NTL, undersøkt «</a:t>
            </a:r>
            <a:r>
              <a:rPr lang="nb-NO" sz="2400" dirty="0" err="1"/>
              <a:t>sourcingstrategier</a:t>
            </a:r>
            <a:r>
              <a:rPr lang="nb-NO" sz="2400" dirty="0"/>
              <a:t>» for IKT i fire statlige virksomheter og fire kommuner. Målet har vært å undersøke hvilke strategier offentlige virksomheter følger for anskaffelse og bruk av IKT</a:t>
            </a:r>
            <a:endParaRPr lang="nb-NO" sz="2400" dirty="0">
              <a:ea typeface="+mn-lt"/>
              <a:cs typeface="+mn-lt"/>
            </a:endParaRPr>
          </a:p>
          <a:p>
            <a:pPr marL="342900" indent="-342900"/>
            <a:r>
              <a:rPr lang="nb-NO" sz="2400" dirty="0"/>
              <a:t>Rapporten ble lansert 3. september 2020 og berører spørsmål knyttet til sikkerhet og nasjonal kontroll over offentlige data</a:t>
            </a:r>
            <a:endParaRPr lang="nb-NO" dirty="0">
              <a:cs typeface="Calibri"/>
            </a:endParaRPr>
          </a:p>
          <a:p>
            <a:pPr lvl="1"/>
            <a:endParaRPr lang="nb-NO" dirty="0">
              <a:cs typeface="Calibri"/>
            </a:endParaRPr>
          </a:p>
        </p:txBody>
      </p:sp>
      <p:pic>
        <p:nvPicPr>
          <p:cNvPr id="4" name="Bilde 3"/>
          <p:cNvPicPr>
            <a:picLocks noChangeAspect="1"/>
          </p:cNvPicPr>
          <p:nvPr/>
        </p:nvPicPr>
        <p:blipFill>
          <a:blip r:embed="rId3"/>
          <a:stretch>
            <a:fillRect/>
          </a:stretch>
        </p:blipFill>
        <p:spPr>
          <a:xfrm>
            <a:off x="5091545" y="155864"/>
            <a:ext cx="3401141" cy="4828979"/>
          </a:xfrm>
          <a:prstGeom prst="rect">
            <a:avLst/>
          </a:prstGeom>
        </p:spPr>
      </p:pic>
    </p:spTree>
    <p:extLst>
      <p:ext uri="{BB962C8B-B14F-4D97-AF65-F5344CB8AC3E}">
        <p14:creationId xmlns:p14="http://schemas.microsoft.com/office/powerpoint/2010/main" val="3074280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bilde 6"/>
          <p:cNvSpPr>
            <a:spLocks noGrp="1"/>
          </p:cNvSpPr>
          <p:nvPr>
            <p:ph type="pic" sz="quarter" idx="11"/>
          </p:nvPr>
        </p:nvSpPr>
        <p:spPr/>
      </p:sp>
      <p:sp>
        <p:nvSpPr>
          <p:cNvPr id="2" name="Title 1"/>
          <p:cNvSpPr>
            <a:spLocks noGrp="1"/>
          </p:cNvSpPr>
          <p:nvPr>
            <p:ph type="title"/>
          </p:nvPr>
        </p:nvSpPr>
        <p:spPr/>
        <p:txBody>
          <a:bodyPr/>
          <a:lstStyle/>
          <a:p>
            <a:endParaRPr lang="nb-NO" dirty="0"/>
          </a:p>
        </p:txBody>
      </p:sp>
      <p:sp>
        <p:nvSpPr>
          <p:cNvPr id="4" name="Content Placeholder 3"/>
          <p:cNvSpPr>
            <a:spLocks noGrp="1"/>
          </p:cNvSpPr>
          <p:nvPr>
            <p:ph type="body" sz="quarter" idx="10"/>
          </p:nvPr>
        </p:nvSpPr>
        <p:spPr>
          <a:xfrm>
            <a:off x="399903" y="1893172"/>
            <a:ext cx="3641527" cy="2177997"/>
          </a:xfrm>
        </p:spPr>
        <p:txBody>
          <a:bodyPr>
            <a:normAutofit/>
          </a:bodyPr>
          <a:lstStyle/>
          <a:p>
            <a:endParaRPr lang="nb-NO" dirty="0"/>
          </a:p>
        </p:txBody>
      </p:sp>
      <p:sp>
        <p:nvSpPr>
          <p:cNvPr id="3" name="Slide Number Placeholder 2"/>
          <p:cNvSpPr>
            <a:spLocks noGrp="1"/>
          </p:cNvSpPr>
          <p:nvPr>
            <p:ph type="sldNum" sz="quarter" idx="4294967295"/>
          </p:nvPr>
        </p:nvSpPr>
        <p:spPr>
          <a:xfrm>
            <a:off x="8218488" y="4706938"/>
            <a:ext cx="925512" cy="128587"/>
          </a:xfrm>
          <a:prstGeom prst="rect">
            <a:avLst/>
          </a:prstGeom>
        </p:spPr>
        <p:txBody>
          <a:bodyPr/>
          <a:lstStyle/>
          <a:p>
            <a:fld id="{84508DC5-9D8E-4DA9-9099-ADD04FAE20FA}" type="slidenum">
              <a:rPr lang="nb-NO" smtClean="0"/>
              <a:pPr/>
              <a:t>24</a:t>
            </a:fld>
            <a:endParaRPr lang="nb-NO" dirty="0"/>
          </a:p>
        </p:txBody>
      </p:sp>
      <p:sp>
        <p:nvSpPr>
          <p:cNvPr id="5" name="Content Placeholder 4"/>
          <p:cNvSpPr>
            <a:spLocks noGrp="1"/>
          </p:cNvSpPr>
          <p:nvPr>
            <p:ph sz="quarter" idx="4294967295"/>
          </p:nvPr>
        </p:nvSpPr>
        <p:spPr>
          <a:xfrm>
            <a:off x="396264" y="3101974"/>
            <a:ext cx="3657600" cy="3338513"/>
          </a:xfrm>
        </p:spPr>
        <p:txBody>
          <a:bodyPr/>
          <a:lstStyle/>
          <a:p>
            <a:endParaRPr lang="nb-NO" dirty="0"/>
          </a:p>
        </p:txBody>
      </p:sp>
      <p:pic>
        <p:nvPicPr>
          <p:cNvPr id="6" name="Bilde 5"/>
          <p:cNvPicPr>
            <a:picLocks noChangeAspect="1"/>
          </p:cNvPicPr>
          <p:nvPr/>
        </p:nvPicPr>
        <p:blipFill>
          <a:blip r:embed="rId3"/>
          <a:stretch>
            <a:fillRect/>
          </a:stretch>
        </p:blipFill>
        <p:spPr>
          <a:xfrm>
            <a:off x="976226" y="0"/>
            <a:ext cx="6819200" cy="4574689"/>
          </a:xfrm>
          <a:prstGeom prst="rect">
            <a:avLst/>
          </a:prstGeom>
        </p:spPr>
      </p:pic>
    </p:spTree>
    <p:extLst>
      <p:ext uri="{BB962C8B-B14F-4D97-AF65-F5344CB8AC3E}">
        <p14:creationId xmlns:p14="http://schemas.microsoft.com/office/powerpoint/2010/main" val="148765953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fontScale="90000"/>
          </a:bodyPr>
          <a:lstStyle/>
          <a:p>
            <a:r>
              <a:rPr lang="nb-NO" b="1" dirty="0"/>
              <a:t>Neste steg: utredning av en offentlig skyløsning</a:t>
            </a:r>
          </a:p>
        </p:txBody>
      </p:sp>
      <p:sp>
        <p:nvSpPr>
          <p:cNvPr id="5" name="Plassholder for innhold 4"/>
          <p:cNvSpPr>
            <a:spLocks noGrp="1"/>
          </p:cNvSpPr>
          <p:nvPr>
            <p:ph idx="4294967295"/>
          </p:nvPr>
        </p:nvSpPr>
        <p:spPr>
          <a:xfrm>
            <a:off x="588387" y="1534986"/>
            <a:ext cx="7967230" cy="2778932"/>
          </a:xfrm>
          <a:prstGeom prst="rect">
            <a:avLst/>
          </a:prstGeom>
        </p:spPr>
        <p:txBody>
          <a:bodyPr>
            <a:normAutofit/>
          </a:bodyPr>
          <a:lstStyle/>
          <a:p>
            <a:pPr algn="ctr"/>
            <a:endParaRPr lang="nb-NO" dirty="0"/>
          </a:p>
          <a:p>
            <a:pPr algn="ctr"/>
            <a:endParaRPr lang="nb-NO" dirty="0"/>
          </a:p>
        </p:txBody>
      </p:sp>
      <p:pic>
        <p:nvPicPr>
          <p:cNvPr id="3" name="Bilde 2">
            <a:extLst>
              <a:ext uri="{FF2B5EF4-FFF2-40B4-BE49-F238E27FC236}">
                <a16:creationId xmlns:a16="http://schemas.microsoft.com/office/drawing/2014/main" id="{0C119226-DAC7-4CA8-B2C2-2844F1E6707D}"/>
              </a:ext>
            </a:extLst>
          </p:cNvPr>
          <p:cNvPicPr>
            <a:picLocks noChangeAspect="1"/>
          </p:cNvPicPr>
          <p:nvPr/>
        </p:nvPicPr>
        <p:blipFill>
          <a:blip r:embed="rId2"/>
          <a:stretch>
            <a:fillRect/>
          </a:stretch>
        </p:blipFill>
        <p:spPr>
          <a:xfrm>
            <a:off x="247930" y="0"/>
            <a:ext cx="8648140" cy="5143500"/>
          </a:xfrm>
          <a:prstGeom prst="rect">
            <a:avLst/>
          </a:prstGeom>
        </p:spPr>
      </p:pic>
    </p:spTree>
    <p:extLst>
      <p:ext uri="{BB962C8B-B14F-4D97-AF65-F5344CB8AC3E}">
        <p14:creationId xmlns:p14="http://schemas.microsoft.com/office/powerpoint/2010/main" val="260560190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372489"/>
            <a:ext cx="7886700" cy="994172"/>
          </a:xfrm>
        </p:spPr>
        <p:txBody>
          <a:bodyPr/>
          <a:lstStyle/>
          <a:p>
            <a:r>
              <a:rPr lang="nb-NO" b="1" u="sng" dirty="0"/>
              <a:t>Digitalt </a:t>
            </a:r>
            <a:r>
              <a:rPr lang="nb-NO" b="1" u="sng" dirty="0" err="1"/>
              <a:t>utenforskap</a:t>
            </a:r>
            <a:endParaRPr lang="nb-NO" b="1" u="sng" dirty="0"/>
          </a:p>
        </p:txBody>
      </p:sp>
    </p:spTree>
    <p:extLst>
      <p:ext uri="{BB962C8B-B14F-4D97-AF65-F5344CB8AC3E}">
        <p14:creationId xmlns:p14="http://schemas.microsoft.com/office/powerpoint/2010/main" val="20439208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lum bright="27000"/>
            <a:extLst>
              <a:ext uri="{28A0092B-C50C-407E-A947-70E740481C1C}">
                <a14:useLocalDpi xmlns:a14="http://schemas.microsoft.com/office/drawing/2010/main" val="0"/>
              </a:ext>
            </a:extLst>
          </a:blip>
          <a:stretch>
            <a:fillRect/>
          </a:stretch>
        </p:blipFill>
        <p:spPr>
          <a:xfrm>
            <a:off x="0" y="-8238"/>
            <a:ext cx="9144000" cy="51435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Tittel 3"/>
          <p:cNvSpPr>
            <a:spLocks noGrp="1"/>
          </p:cNvSpPr>
          <p:nvPr>
            <p:ph type="title"/>
          </p:nvPr>
        </p:nvSpPr>
        <p:spPr/>
        <p:txBody>
          <a:bodyPr/>
          <a:lstStyle/>
          <a:p>
            <a:r>
              <a:rPr lang="nb-NO" dirty="0"/>
              <a:t>Digitalt </a:t>
            </a:r>
            <a:r>
              <a:rPr lang="nb-NO" dirty="0" err="1"/>
              <a:t>utenforskap</a:t>
            </a:r>
            <a:endParaRPr lang="nb-NO" dirty="0"/>
          </a:p>
        </p:txBody>
      </p:sp>
      <p:sp>
        <p:nvSpPr>
          <p:cNvPr id="5" name="Plassholder for innhold 4"/>
          <p:cNvSpPr>
            <a:spLocks noGrp="1"/>
          </p:cNvSpPr>
          <p:nvPr>
            <p:ph idx="4294967295"/>
          </p:nvPr>
        </p:nvSpPr>
        <p:spPr>
          <a:xfrm>
            <a:off x="628650" y="1369219"/>
            <a:ext cx="7886700" cy="3263504"/>
          </a:xfrm>
          <a:prstGeom prst="rect">
            <a:avLst/>
          </a:prstGeom>
        </p:spPr>
        <p:txBody>
          <a:bodyPr>
            <a:normAutofit fontScale="92500" lnSpcReduction="10000"/>
          </a:bodyPr>
          <a:lstStyle/>
          <a:p>
            <a:r>
              <a:rPr lang="nb-NO" sz="2400" dirty="0"/>
              <a:t>Digitalt </a:t>
            </a:r>
            <a:r>
              <a:rPr lang="nb-NO" sz="2400" dirty="0" err="1"/>
              <a:t>utenforskap</a:t>
            </a:r>
            <a:r>
              <a:rPr lang="nb-NO" sz="2400" dirty="0"/>
              <a:t> går på tvers av etablerte demografisk kategorier</a:t>
            </a:r>
          </a:p>
          <a:p>
            <a:pPr lvl="1"/>
            <a:r>
              <a:rPr lang="nb-NO" sz="2400" dirty="0"/>
              <a:t>Eldre</a:t>
            </a:r>
          </a:p>
          <a:p>
            <a:pPr lvl="1"/>
            <a:r>
              <a:rPr lang="nb-NO" sz="2400" dirty="0"/>
              <a:t>Funksjonshemmede</a:t>
            </a:r>
          </a:p>
          <a:p>
            <a:pPr lvl="1"/>
            <a:r>
              <a:rPr lang="nb-NO" sz="2400" dirty="0"/>
              <a:t>Andre med svake digitale ferdigheter</a:t>
            </a:r>
          </a:p>
          <a:p>
            <a:r>
              <a:rPr lang="nb-NO" sz="2400" dirty="0"/>
              <a:t>Offentlige tjenester blir i stadig større grad digitalisert</a:t>
            </a:r>
          </a:p>
          <a:p>
            <a:r>
              <a:rPr lang="nb-NO" sz="2400" dirty="0"/>
              <a:t>Mange som er avhengig av disse tjenestene har lav digital mestringsevne</a:t>
            </a:r>
          </a:p>
          <a:p>
            <a:r>
              <a:rPr lang="nb-NO" sz="2400" dirty="0"/>
              <a:t>Private tjenester, slik som bank, reise </a:t>
            </a:r>
          </a:p>
          <a:p>
            <a:endParaRPr lang="nb-NO" dirty="0"/>
          </a:p>
        </p:txBody>
      </p:sp>
    </p:spTree>
    <p:extLst>
      <p:ext uri="{BB962C8B-B14F-4D97-AF65-F5344CB8AC3E}">
        <p14:creationId xmlns:p14="http://schemas.microsoft.com/office/powerpoint/2010/main" val="337826177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88385" y="545112"/>
            <a:ext cx="6574415" cy="857250"/>
          </a:xfrm>
        </p:spPr>
        <p:txBody>
          <a:bodyPr>
            <a:normAutofit fontScale="90000"/>
          </a:bodyPr>
          <a:lstStyle/>
          <a:p>
            <a:r>
              <a:rPr lang="nb-NO" dirty="0"/>
              <a:t>Rapport fra Kompetanse Norge: </a:t>
            </a:r>
            <a:r>
              <a:rPr lang="nb-NO" b="0" dirty="0"/>
              <a:t>Befolkningens digitale kompetanse og deltakelse (2021)</a:t>
            </a:r>
            <a:br>
              <a:rPr lang="nb-NO" b="0" dirty="0"/>
            </a:br>
            <a:endParaRPr lang="nb-NO" dirty="0"/>
          </a:p>
        </p:txBody>
      </p:sp>
      <p:pic>
        <p:nvPicPr>
          <p:cNvPr id="3" name="Plassholder for innhold 2"/>
          <p:cNvPicPr>
            <a:picLocks noGrp="1" noChangeAspect="1"/>
          </p:cNvPicPr>
          <p:nvPr>
            <p:ph idx="4294967295"/>
          </p:nvPr>
        </p:nvPicPr>
        <p:blipFill>
          <a:blip r:embed="rId3"/>
          <a:stretch>
            <a:fillRect/>
          </a:stretch>
        </p:blipFill>
        <p:spPr>
          <a:xfrm>
            <a:off x="131713" y="2112818"/>
            <a:ext cx="3558004" cy="2161309"/>
          </a:xfrm>
          <a:prstGeom prst="rect">
            <a:avLst/>
          </a:prstGeom>
        </p:spPr>
      </p:pic>
      <p:pic>
        <p:nvPicPr>
          <p:cNvPr id="6" name="Bilde 5"/>
          <p:cNvPicPr>
            <a:picLocks noChangeAspect="1"/>
          </p:cNvPicPr>
          <p:nvPr/>
        </p:nvPicPr>
        <p:blipFill>
          <a:blip r:embed="rId4"/>
          <a:stretch>
            <a:fillRect/>
          </a:stretch>
        </p:blipFill>
        <p:spPr>
          <a:xfrm>
            <a:off x="3651257" y="1402362"/>
            <a:ext cx="5403121" cy="2065193"/>
          </a:xfrm>
          <a:prstGeom prst="rect">
            <a:avLst/>
          </a:prstGeom>
        </p:spPr>
      </p:pic>
    </p:spTree>
    <p:extLst>
      <p:ext uri="{BB962C8B-B14F-4D97-AF65-F5344CB8AC3E}">
        <p14:creationId xmlns:p14="http://schemas.microsoft.com/office/powerpoint/2010/main" val="250250440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b="1" u="sng" dirty="0"/>
              <a:t>GDPR og</a:t>
            </a:r>
            <a:br>
              <a:rPr lang="nb-NO" b="1" u="sng" dirty="0"/>
            </a:br>
            <a:r>
              <a:rPr lang="nb-NO" b="1" u="sng" dirty="0"/>
              <a:t>forvaltningslov</a:t>
            </a:r>
            <a:br>
              <a:rPr lang="nb-NO" sz="4050" dirty="0"/>
            </a:br>
            <a:r>
              <a:rPr lang="nb-NO" dirty="0"/>
              <a:t> </a:t>
            </a:r>
          </a:p>
        </p:txBody>
      </p:sp>
      <p:sp>
        <p:nvSpPr>
          <p:cNvPr id="5" name="Plassholder for tekst 4"/>
          <p:cNvSpPr>
            <a:spLocks noGrp="1"/>
          </p:cNvSpPr>
          <p:nvPr>
            <p:ph type="body" idx="1"/>
          </p:nvPr>
        </p:nvSpPr>
        <p:spPr/>
        <p:txBody>
          <a:bodyPr/>
          <a:lstStyle/>
          <a:p>
            <a:endParaRPr lang="nb-NO" dirty="0"/>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904" y="45074"/>
            <a:ext cx="3102289" cy="2915082"/>
          </a:xfrm>
          <a:prstGeom prst="rect">
            <a:avLst/>
          </a:prstGeom>
        </p:spPr>
      </p:pic>
      <p:pic>
        <p:nvPicPr>
          <p:cNvPr id="6" name="Bilde 5">
            <a:extLst>
              <a:ext uri="{FF2B5EF4-FFF2-40B4-BE49-F238E27FC236}">
                <a16:creationId xmlns:a16="http://schemas.microsoft.com/office/drawing/2014/main" id="{FB897983-F926-44FB-8A3F-17EA3A33F12A}"/>
              </a:ext>
            </a:extLst>
          </p:cNvPr>
          <p:cNvPicPr>
            <a:picLocks noChangeAspect="1"/>
          </p:cNvPicPr>
          <p:nvPr/>
        </p:nvPicPr>
        <p:blipFill>
          <a:blip r:embed="rId4"/>
          <a:stretch>
            <a:fillRect/>
          </a:stretch>
        </p:blipFill>
        <p:spPr>
          <a:xfrm>
            <a:off x="5092662" y="3079597"/>
            <a:ext cx="3749884" cy="1850141"/>
          </a:xfrm>
          <a:prstGeom prst="rect">
            <a:avLst/>
          </a:prstGeom>
        </p:spPr>
      </p:pic>
    </p:spTree>
    <p:extLst>
      <p:ext uri="{BB962C8B-B14F-4D97-AF65-F5344CB8AC3E}">
        <p14:creationId xmlns:p14="http://schemas.microsoft.com/office/powerpoint/2010/main" val="11600866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Hva mener vi med digitalisering?</a:t>
            </a:r>
          </a:p>
        </p:txBody>
      </p:sp>
      <p:sp>
        <p:nvSpPr>
          <p:cNvPr id="5" name="Plassholder for innhold 4"/>
          <p:cNvSpPr>
            <a:spLocks noGrp="1"/>
          </p:cNvSpPr>
          <p:nvPr>
            <p:ph idx="1"/>
          </p:nvPr>
        </p:nvSpPr>
        <p:spPr/>
        <p:txBody>
          <a:bodyPr/>
          <a:lstStyle/>
          <a:p>
            <a:pPr marL="900" indent="0" algn="ctr">
              <a:buNone/>
            </a:pPr>
            <a:r>
              <a:rPr lang="nb-NO" dirty="0"/>
              <a:t>I snever forstand: å transformere informasjon fra et analogt til et digitalt medium</a:t>
            </a:r>
          </a:p>
        </p:txBody>
      </p:sp>
      <p:pic>
        <p:nvPicPr>
          <p:cNvPr id="6" name="Picture 2" descr="Nostalgi, Gramophone, Rekord, Musikk, Avspillingsenh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021" y="1699130"/>
            <a:ext cx="2083507" cy="2958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pod, Ipod Nano, Apple, Nano, Hodetelefoner, M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960" y="2107993"/>
            <a:ext cx="3493087" cy="23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65804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Hva er personvern?</a:t>
            </a:r>
            <a:endParaRPr lang="nb-NO" b="1" dirty="0"/>
          </a:p>
        </p:txBody>
      </p:sp>
      <p:sp>
        <p:nvSpPr>
          <p:cNvPr id="2" name="Rektangel 1"/>
          <p:cNvSpPr/>
          <p:nvPr/>
        </p:nvSpPr>
        <p:spPr>
          <a:xfrm>
            <a:off x="1575487" y="1394505"/>
            <a:ext cx="5606363" cy="2631490"/>
          </a:xfrm>
          <a:prstGeom prst="rect">
            <a:avLst/>
          </a:prstGeom>
        </p:spPr>
        <p:txBody>
          <a:bodyPr wrap="square">
            <a:spAutoFit/>
          </a:bodyPr>
          <a:lstStyle/>
          <a:p>
            <a:pPr marL="214313" indent="-214313">
              <a:buClr>
                <a:srgbClr val="FF0000"/>
              </a:buClr>
              <a:buFont typeface="Arial" panose="020B0604020202020204" pitchFamily="34" charset="0"/>
              <a:buChar char="•"/>
            </a:pPr>
            <a:r>
              <a:rPr lang="nb-NO" sz="1500" dirty="0"/>
              <a:t>Personvern innebærer retten til privatliv og til å bestemme over opplysninger om seg selv.</a:t>
            </a:r>
          </a:p>
          <a:p>
            <a:pPr marL="214313" indent="-214313">
              <a:buClr>
                <a:srgbClr val="FF0000"/>
              </a:buClr>
              <a:buFont typeface="Arial" panose="020B0604020202020204" pitchFamily="34" charset="0"/>
              <a:buChar char="•"/>
            </a:pPr>
            <a:endParaRPr lang="nb-NO" sz="1500" dirty="0"/>
          </a:p>
          <a:p>
            <a:pPr marL="214313" indent="-214313">
              <a:buClr>
                <a:srgbClr val="FF0000"/>
              </a:buClr>
              <a:buFont typeface="Arial" panose="020B0604020202020204" pitchFamily="34" charset="0"/>
              <a:buChar char="•"/>
            </a:pPr>
            <a:r>
              <a:rPr lang="nb-NO" sz="1500" dirty="0"/>
              <a:t>Den europeiske menneskerettighetskonvensjon artikkel 8: «Enhver har rett til respekt for sitt privatliv og familieliv, sitt hjem og sin korrespondanse.»</a:t>
            </a:r>
          </a:p>
          <a:p>
            <a:pPr marL="214313" indent="-214313">
              <a:buClr>
                <a:srgbClr val="FF0000"/>
              </a:buClr>
              <a:buFont typeface="Arial" panose="020B0604020202020204" pitchFamily="34" charset="0"/>
              <a:buChar char="•"/>
            </a:pPr>
            <a:endParaRPr lang="nb-NO" sz="1500" dirty="0"/>
          </a:p>
          <a:p>
            <a:pPr marL="214313" indent="-214313">
              <a:buClr>
                <a:srgbClr val="FF0000"/>
              </a:buClr>
              <a:buFont typeface="Arial" panose="020B0604020202020204" pitchFamily="34" charset="0"/>
              <a:buChar char="•"/>
            </a:pPr>
            <a:r>
              <a:rPr lang="nb-NO" sz="1500" dirty="0"/>
              <a:t>Grunnloven § 102: «Enhver har rett til respekt for sitt privatliv og familieliv, sitt hjem og sin kommunikasjon. Husransakelse må ikke finne sted, unntatt i kriminelle tilfeller. Statens myndigheter skal sikre et vern om den personlige </a:t>
            </a:r>
            <a:r>
              <a:rPr lang="nb-NO" sz="1500" i="1" dirty="0"/>
              <a:t>integritet</a:t>
            </a:r>
            <a:r>
              <a:rPr lang="nb-NO" sz="1500" dirty="0"/>
              <a:t>.»</a:t>
            </a:r>
          </a:p>
        </p:txBody>
      </p:sp>
    </p:spTree>
    <p:extLst>
      <p:ext uri="{BB962C8B-B14F-4D97-AF65-F5344CB8AC3E}">
        <p14:creationId xmlns:p14="http://schemas.microsoft.com/office/powerpoint/2010/main" val="260229384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Regulering, Gdpr, Data, Beskyttelse, Sikkerhet"/>
          <p:cNvPicPr>
            <a:picLocks noChangeAspect="1" noChangeArrowheads="1"/>
          </p:cNvPicPr>
          <p:nvPr/>
        </p:nvPicPr>
        <p:blipFill rotWithShape="1">
          <a:blip r:embed="rId3">
            <a:extLst>
              <a:ext uri="{28A0092B-C50C-407E-A947-70E740481C1C}">
                <a14:useLocalDpi xmlns:a14="http://schemas.microsoft.com/office/drawing/2010/main" val="0"/>
              </a:ext>
            </a:extLst>
          </a:blip>
          <a:srcRect l="16444"/>
          <a:stretch/>
        </p:blipFill>
        <p:spPr bwMode="auto">
          <a:xfrm>
            <a:off x="20" y="10"/>
            <a:ext cx="9143979" cy="51434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7486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tel 3"/>
          <p:cNvSpPr>
            <a:spLocks noGrp="1"/>
          </p:cNvSpPr>
          <p:nvPr>
            <p:ph type="title"/>
          </p:nvPr>
        </p:nvSpPr>
        <p:spPr>
          <a:xfrm>
            <a:off x="532086" y="1435462"/>
            <a:ext cx="3153102" cy="1007066"/>
          </a:xfrm>
        </p:spPr>
        <p:txBody>
          <a:bodyPr vert="horz" lIns="91440" tIns="45720" rIns="91440" bIns="45720" rtlCol="0" anchor="ctr">
            <a:normAutofit/>
          </a:bodyPr>
          <a:lstStyle/>
          <a:p>
            <a:pPr algn="ctr" defTabSz="914400"/>
            <a:r>
              <a:rPr lang="en-US" sz="2700"/>
              <a:t>Hva er GDPR?</a:t>
            </a:r>
            <a:endParaRPr lang="en-US" sz="2700" b="1"/>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ktangel 1"/>
          <p:cNvSpPr/>
          <p:nvPr/>
        </p:nvSpPr>
        <p:spPr>
          <a:xfrm>
            <a:off x="394137" y="2563179"/>
            <a:ext cx="3444765" cy="1964880"/>
          </a:xfrm>
          <a:prstGeom prst="rect">
            <a:avLst/>
          </a:prstGeom>
        </p:spPr>
        <p:txBody>
          <a:bodyPr vert="horz" lIns="91440" tIns="45720" rIns="91440" bIns="45720" rtlCol="0" anchor="ctr">
            <a:normAutofit/>
          </a:bodyPr>
          <a:lstStyle/>
          <a:p>
            <a:pPr marL="342900" indent="-228600" defTabSz="914400">
              <a:lnSpc>
                <a:spcPct val="90000"/>
              </a:lnSpc>
              <a:spcAft>
                <a:spcPts val="600"/>
              </a:spcAft>
              <a:buClr>
                <a:srgbClr val="FF0000"/>
              </a:buClr>
              <a:buFont typeface="Arial" panose="020B0604020202020204" pitchFamily="34" charset="0"/>
              <a:buChar char="•"/>
            </a:pPr>
            <a:r>
              <a:rPr lang="en-US" sz="1400"/>
              <a:t>Engelsk forkortelse for personvernforordningen</a:t>
            </a:r>
          </a:p>
          <a:p>
            <a:pPr marL="342900" indent="-228600" defTabSz="914400">
              <a:lnSpc>
                <a:spcPct val="90000"/>
              </a:lnSpc>
              <a:spcAft>
                <a:spcPts val="600"/>
              </a:spcAft>
              <a:buClr>
                <a:srgbClr val="FF0000"/>
              </a:buClr>
              <a:buFont typeface="Arial" panose="020B0604020202020204" pitchFamily="34" charset="0"/>
              <a:buChar char="•"/>
            </a:pPr>
            <a:r>
              <a:rPr lang="en-US" sz="1400"/>
              <a:t>General Data Protection Regulation</a:t>
            </a:r>
          </a:p>
          <a:p>
            <a:pPr marL="342900" indent="-228600" defTabSz="914400">
              <a:lnSpc>
                <a:spcPct val="90000"/>
              </a:lnSpc>
              <a:spcAft>
                <a:spcPts val="600"/>
              </a:spcAft>
              <a:buClr>
                <a:srgbClr val="FF0000"/>
              </a:buClr>
              <a:buFont typeface="Arial" panose="020B0604020202020204" pitchFamily="34" charset="0"/>
              <a:buChar char="•"/>
            </a:pPr>
            <a:r>
              <a:rPr lang="en-US" sz="1400"/>
              <a:t>Personvernforordningen, nye personvernregler, ny personvernlov, GDPR: mange navn på samme fenomen</a:t>
            </a:r>
          </a:p>
          <a:p>
            <a:pPr marL="342900" indent="-228600" defTabSz="914400">
              <a:lnSpc>
                <a:spcPct val="90000"/>
              </a:lnSpc>
              <a:spcAft>
                <a:spcPts val="600"/>
              </a:spcAft>
              <a:buClr>
                <a:srgbClr val="FF0000"/>
              </a:buClr>
              <a:buFont typeface="Arial" panose="020B0604020202020204" pitchFamily="34" charset="0"/>
              <a:buChar char="•"/>
            </a:pPr>
            <a:r>
              <a:rPr lang="en-US" sz="1400"/>
              <a:t>Ikke la dere forvirre av ordbruken!</a:t>
            </a:r>
          </a:p>
        </p:txBody>
      </p:sp>
    </p:spTree>
    <p:extLst>
      <p:ext uri="{BB962C8B-B14F-4D97-AF65-F5344CB8AC3E}">
        <p14:creationId xmlns:p14="http://schemas.microsoft.com/office/powerpoint/2010/main" val="267589253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fontScale="90000"/>
          </a:bodyPr>
          <a:lstStyle/>
          <a:p>
            <a:r>
              <a:rPr lang="nb-NO" dirty="0"/>
              <a:t>Ulike, men overlappende regelsett</a:t>
            </a:r>
          </a:p>
        </p:txBody>
      </p:sp>
      <p:sp>
        <p:nvSpPr>
          <p:cNvPr id="5" name="Plassholder for innhold 4"/>
          <p:cNvSpPr>
            <a:spLocks noGrp="1"/>
          </p:cNvSpPr>
          <p:nvPr>
            <p:ph type="body" sz="quarter" idx="10"/>
          </p:nvPr>
        </p:nvSpPr>
        <p:spPr/>
        <p:txBody>
          <a:bodyPr>
            <a:normAutofit/>
          </a:bodyPr>
          <a:lstStyle/>
          <a:p>
            <a:r>
              <a:rPr lang="nb-NO" dirty="0"/>
              <a:t>Innsyn som eksempel:</a:t>
            </a:r>
          </a:p>
          <a:p>
            <a:pPr lvl="1"/>
            <a:endParaRPr lang="nb-NO" dirty="0"/>
          </a:p>
          <a:p>
            <a:endParaRPr lang="nb-NO" dirty="0"/>
          </a:p>
          <a:p>
            <a:endParaRPr lang="nb-NO" dirty="0"/>
          </a:p>
        </p:txBody>
      </p:sp>
      <p:pic>
        <p:nvPicPr>
          <p:cNvPr id="6" name="Bilde 5"/>
          <p:cNvPicPr>
            <a:picLocks noChangeAspect="1"/>
          </p:cNvPicPr>
          <p:nvPr/>
        </p:nvPicPr>
        <p:blipFill>
          <a:blip r:embed="rId3"/>
          <a:stretch>
            <a:fillRect/>
          </a:stretch>
        </p:blipFill>
        <p:spPr>
          <a:xfrm>
            <a:off x="4989786" y="1563382"/>
            <a:ext cx="3431832" cy="2974346"/>
          </a:xfrm>
          <a:prstGeom prst="rect">
            <a:avLst/>
          </a:prstGeom>
        </p:spPr>
      </p:pic>
      <p:pic>
        <p:nvPicPr>
          <p:cNvPr id="7" name="Bilde 6"/>
          <p:cNvPicPr>
            <a:picLocks noChangeAspect="1"/>
          </p:cNvPicPr>
          <p:nvPr/>
        </p:nvPicPr>
        <p:blipFill>
          <a:blip r:embed="rId4"/>
          <a:stretch>
            <a:fillRect/>
          </a:stretch>
        </p:blipFill>
        <p:spPr>
          <a:xfrm>
            <a:off x="95251" y="1875716"/>
            <a:ext cx="3628643" cy="1317491"/>
          </a:xfrm>
          <a:prstGeom prst="rect">
            <a:avLst/>
          </a:prstGeom>
        </p:spPr>
      </p:pic>
      <p:pic>
        <p:nvPicPr>
          <p:cNvPr id="9" name="Bilde 8"/>
          <p:cNvPicPr>
            <a:picLocks noChangeAspect="1"/>
          </p:cNvPicPr>
          <p:nvPr/>
        </p:nvPicPr>
        <p:blipFill>
          <a:blip r:embed="rId5"/>
          <a:stretch>
            <a:fillRect/>
          </a:stretch>
        </p:blipFill>
        <p:spPr>
          <a:xfrm>
            <a:off x="95250" y="3262465"/>
            <a:ext cx="4968213" cy="1243318"/>
          </a:xfrm>
          <a:prstGeom prst="rect">
            <a:avLst/>
          </a:prstGeom>
        </p:spPr>
      </p:pic>
    </p:spTree>
    <p:extLst>
      <p:ext uri="{BB962C8B-B14F-4D97-AF65-F5344CB8AC3E}">
        <p14:creationId xmlns:p14="http://schemas.microsoft.com/office/powerpoint/2010/main" val="189236505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Ny tid for forvaltningslovgivning?</a:t>
            </a:r>
            <a:endParaRPr lang="nb-NO" b="1" dirty="0"/>
          </a:p>
        </p:txBody>
      </p:sp>
      <p:pic>
        <p:nvPicPr>
          <p:cNvPr id="5" name="Bilde 4">
            <a:extLst>
              <a:ext uri="{FF2B5EF4-FFF2-40B4-BE49-F238E27FC236}">
                <a16:creationId xmlns:a16="http://schemas.microsoft.com/office/drawing/2014/main" id="{FAE27425-25E3-4142-8206-DB32013ECC67}"/>
              </a:ext>
            </a:extLst>
          </p:cNvPr>
          <p:cNvPicPr>
            <a:picLocks noChangeAspect="1"/>
          </p:cNvPicPr>
          <p:nvPr/>
        </p:nvPicPr>
        <p:blipFill>
          <a:blip r:embed="rId3"/>
          <a:stretch>
            <a:fillRect/>
          </a:stretch>
        </p:blipFill>
        <p:spPr>
          <a:xfrm>
            <a:off x="5170293" y="1268016"/>
            <a:ext cx="3019425" cy="2286000"/>
          </a:xfrm>
          <a:prstGeom prst="rect">
            <a:avLst/>
          </a:prstGeom>
        </p:spPr>
      </p:pic>
      <p:pic>
        <p:nvPicPr>
          <p:cNvPr id="9" name="Bilde 8">
            <a:extLst>
              <a:ext uri="{FF2B5EF4-FFF2-40B4-BE49-F238E27FC236}">
                <a16:creationId xmlns:a16="http://schemas.microsoft.com/office/drawing/2014/main" id="{5707E9FA-8EB9-46F8-A14C-6B1DF35E24C3}"/>
              </a:ext>
            </a:extLst>
          </p:cNvPr>
          <p:cNvPicPr>
            <a:picLocks noChangeAspect="1"/>
          </p:cNvPicPr>
          <p:nvPr/>
        </p:nvPicPr>
        <p:blipFill>
          <a:blip r:embed="rId4"/>
          <a:stretch>
            <a:fillRect/>
          </a:stretch>
        </p:blipFill>
        <p:spPr>
          <a:xfrm>
            <a:off x="97722" y="1383923"/>
            <a:ext cx="4814997" cy="2375653"/>
          </a:xfrm>
          <a:prstGeom prst="rect">
            <a:avLst/>
          </a:prstGeom>
        </p:spPr>
      </p:pic>
    </p:spTree>
    <p:extLst>
      <p:ext uri="{BB962C8B-B14F-4D97-AF65-F5344CB8AC3E}">
        <p14:creationId xmlns:p14="http://schemas.microsoft.com/office/powerpoint/2010/main" val="311396147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2012496" y="1933645"/>
            <a:ext cx="5119007" cy="857250"/>
          </a:xfrm>
        </p:spPr>
        <p:txBody>
          <a:bodyPr>
            <a:normAutofit fontScale="90000"/>
          </a:bodyPr>
          <a:lstStyle/>
          <a:p>
            <a:r>
              <a:rPr lang="nb-NO" dirty="0"/>
              <a:t>Hvordan blir en ny forvaltningslov og hvilke endringer kan vi forvente?</a:t>
            </a:r>
          </a:p>
        </p:txBody>
      </p:sp>
      <p:sp>
        <p:nvSpPr>
          <p:cNvPr id="5" name="Plassholder for innhold 4"/>
          <p:cNvSpPr>
            <a:spLocks noGrp="1"/>
          </p:cNvSpPr>
          <p:nvPr>
            <p:ph type="body" sz="quarter" idx="10"/>
          </p:nvPr>
        </p:nvSpPr>
        <p:spPr/>
        <p:txBody>
          <a:bodyPr>
            <a:normAutofit/>
          </a:bodyPr>
          <a:lstStyle/>
          <a:p>
            <a:pPr lvl="1"/>
            <a:endParaRPr lang="nb-NO" dirty="0"/>
          </a:p>
          <a:p>
            <a:endParaRPr lang="nb-NO" dirty="0"/>
          </a:p>
          <a:p>
            <a:endParaRPr lang="nb-NO" dirty="0"/>
          </a:p>
        </p:txBody>
      </p:sp>
    </p:spTree>
    <p:extLst>
      <p:ext uri="{BB962C8B-B14F-4D97-AF65-F5344CB8AC3E}">
        <p14:creationId xmlns:p14="http://schemas.microsoft.com/office/powerpoint/2010/main" val="15726307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Ny tid for forvaltningslovgivning?</a:t>
            </a:r>
            <a:endParaRPr lang="nb-NO" b="1" dirty="0"/>
          </a:p>
        </p:txBody>
      </p:sp>
      <p:pic>
        <p:nvPicPr>
          <p:cNvPr id="9" name="Bilde 8">
            <a:extLst>
              <a:ext uri="{FF2B5EF4-FFF2-40B4-BE49-F238E27FC236}">
                <a16:creationId xmlns:a16="http://schemas.microsoft.com/office/drawing/2014/main" id="{5707E9FA-8EB9-46F8-A14C-6B1DF35E24C3}"/>
              </a:ext>
            </a:extLst>
          </p:cNvPr>
          <p:cNvPicPr>
            <a:picLocks noChangeAspect="1"/>
          </p:cNvPicPr>
          <p:nvPr/>
        </p:nvPicPr>
        <p:blipFill>
          <a:blip r:embed="rId3"/>
          <a:stretch>
            <a:fillRect/>
          </a:stretch>
        </p:blipFill>
        <p:spPr>
          <a:xfrm>
            <a:off x="97722" y="1383923"/>
            <a:ext cx="4814997" cy="2375653"/>
          </a:xfrm>
          <a:prstGeom prst="rect">
            <a:avLst/>
          </a:prstGeom>
        </p:spPr>
      </p:pic>
      <p:pic>
        <p:nvPicPr>
          <p:cNvPr id="3" name="Bilde 2">
            <a:extLst>
              <a:ext uri="{FF2B5EF4-FFF2-40B4-BE49-F238E27FC236}">
                <a16:creationId xmlns:a16="http://schemas.microsoft.com/office/drawing/2014/main" id="{7404A746-FCBC-4B7F-8D88-E676375A502A}"/>
              </a:ext>
            </a:extLst>
          </p:cNvPr>
          <p:cNvPicPr>
            <a:picLocks noChangeAspect="1"/>
          </p:cNvPicPr>
          <p:nvPr/>
        </p:nvPicPr>
        <p:blipFill>
          <a:blip r:embed="rId4"/>
          <a:stretch>
            <a:fillRect/>
          </a:stretch>
        </p:blipFill>
        <p:spPr>
          <a:xfrm>
            <a:off x="5045604" y="1268016"/>
            <a:ext cx="2981325" cy="3486150"/>
          </a:xfrm>
          <a:prstGeom prst="rect">
            <a:avLst/>
          </a:prstGeom>
        </p:spPr>
      </p:pic>
    </p:spTree>
    <p:extLst>
      <p:ext uri="{BB962C8B-B14F-4D97-AF65-F5344CB8AC3E}">
        <p14:creationId xmlns:p14="http://schemas.microsoft.com/office/powerpoint/2010/main" val="291461601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Ny tid for forvaltningslovgivning?</a:t>
            </a:r>
            <a:endParaRPr lang="nb-NO" b="1" dirty="0"/>
          </a:p>
        </p:txBody>
      </p:sp>
      <p:pic>
        <p:nvPicPr>
          <p:cNvPr id="9" name="Bilde 8">
            <a:extLst>
              <a:ext uri="{FF2B5EF4-FFF2-40B4-BE49-F238E27FC236}">
                <a16:creationId xmlns:a16="http://schemas.microsoft.com/office/drawing/2014/main" id="{5707E9FA-8EB9-46F8-A14C-6B1DF35E24C3}"/>
              </a:ext>
            </a:extLst>
          </p:cNvPr>
          <p:cNvPicPr>
            <a:picLocks noChangeAspect="1"/>
          </p:cNvPicPr>
          <p:nvPr/>
        </p:nvPicPr>
        <p:blipFill>
          <a:blip r:embed="rId3"/>
          <a:stretch>
            <a:fillRect/>
          </a:stretch>
        </p:blipFill>
        <p:spPr>
          <a:xfrm>
            <a:off x="97722" y="1383923"/>
            <a:ext cx="4814997" cy="2375653"/>
          </a:xfrm>
          <a:prstGeom prst="rect">
            <a:avLst/>
          </a:prstGeom>
        </p:spPr>
      </p:pic>
      <p:pic>
        <p:nvPicPr>
          <p:cNvPr id="5" name="Bilde 4">
            <a:extLst>
              <a:ext uri="{FF2B5EF4-FFF2-40B4-BE49-F238E27FC236}">
                <a16:creationId xmlns:a16="http://schemas.microsoft.com/office/drawing/2014/main" id="{EF71BC64-8EC6-4EA5-BC30-50F248F8D594}"/>
              </a:ext>
            </a:extLst>
          </p:cNvPr>
          <p:cNvPicPr>
            <a:picLocks noChangeAspect="1"/>
          </p:cNvPicPr>
          <p:nvPr/>
        </p:nvPicPr>
        <p:blipFill>
          <a:blip r:embed="rId4"/>
          <a:stretch>
            <a:fillRect/>
          </a:stretch>
        </p:blipFill>
        <p:spPr>
          <a:xfrm>
            <a:off x="4981681" y="1383923"/>
            <a:ext cx="3095625" cy="2609850"/>
          </a:xfrm>
          <a:prstGeom prst="rect">
            <a:avLst/>
          </a:prstGeom>
        </p:spPr>
      </p:pic>
    </p:spTree>
    <p:extLst>
      <p:ext uri="{BB962C8B-B14F-4D97-AF65-F5344CB8AC3E}">
        <p14:creationId xmlns:p14="http://schemas.microsoft.com/office/powerpoint/2010/main" val="2329806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endParaRPr lang="nb-NO" b="1" dirty="0"/>
          </a:p>
        </p:txBody>
      </p:sp>
      <p:pic>
        <p:nvPicPr>
          <p:cNvPr id="5" name="Bilde 4">
            <a:extLst>
              <a:ext uri="{FF2B5EF4-FFF2-40B4-BE49-F238E27FC236}">
                <a16:creationId xmlns:a16="http://schemas.microsoft.com/office/drawing/2014/main" id="{5BA25291-EF2A-4F13-AB17-B000B381244B}"/>
              </a:ext>
            </a:extLst>
          </p:cNvPr>
          <p:cNvPicPr>
            <a:picLocks noChangeAspect="1"/>
          </p:cNvPicPr>
          <p:nvPr/>
        </p:nvPicPr>
        <p:blipFill>
          <a:blip r:embed="rId3"/>
          <a:stretch>
            <a:fillRect/>
          </a:stretch>
        </p:blipFill>
        <p:spPr>
          <a:xfrm>
            <a:off x="1661886" y="139604"/>
            <a:ext cx="5606363" cy="4340013"/>
          </a:xfrm>
          <a:prstGeom prst="rect">
            <a:avLst/>
          </a:prstGeom>
        </p:spPr>
      </p:pic>
    </p:spTree>
    <p:extLst>
      <p:ext uri="{BB962C8B-B14F-4D97-AF65-F5344CB8AC3E}">
        <p14:creationId xmlns:p14="http://schemas.microsoft.com/office/powerpoint/2010/main" val="212105543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endParaRPr lang="nb-NO" b="1" dirty="0"/>
          </a:p>
        </p:txBody>
      </p:sp>
      <p:pic>
        <p:nvPicPr>
          <p:cNvPr id="3" name="Bilde 2">
            <a:extLst>
              <a:ext uri="{FF2B5EF4-FFF2-40B4-BE49-F238E27FC236}">
                <a16:creationId xmlns:a16="http://schemas.microsoft.com/office/drawing/2014/main" id="{584EEC8D-2427-49D9-B5A7-7E8A5E755D45}"/>
              </a:ext>
            </a:extLst>
          </p:cNvPr>
          <p:cNvPicPr>
            <a:picLocks noChangeAspect="1"/>
          </p:cNvPicPr>
          <p:nvPr/>
        </p:nvPicPr>
        <p:blipFill>
          <a:blip r:embed="rId3"/>
          <a:stretch>
            <a:fillRect/>
          </a:stretch>
        </p:blipFill>
        <p:spPr>
          <a:xfrm>
            <a:off x="1012121" y="0"/>
            <a:ext cx="6003275" cy="4656005"/>
          </a:xfrm>
          <a:prstGeom prst="rect">
            <a:avLst/>
          </a:prstGeom>
        </p:spPr>
      </p:pic>
    </p:spTree>
    <p:extLst>
      <p:ext uri="{BB962C8B-B14F-4D97-AF65-F5344CB8AC3E}">
        <p14:creationId xmlns:p14="http://schemas.microsoft.com/office/powerpoint/2010/main" val="150511176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43991" y="332114"/>
            <a:ext cx="5781523" cy="857250"/>
          </a:xfrm>
        </p:spPr>
        <p:txBody>
          <a:bodyPr>
            <a:normAutofit/>
          </a:bodyPr>
          <a:lstStyle/>
          <a:p>
            <a:pPr algn="ctr"/>
            <a:r>
              <a:rPr lang="nb-NO" dirty="0"/>
              <a:t>Litt om forordningen </a:t>
            </a:r>
            <a:endParaRPr lang="nb-NO" b="1" dirty="0"/>
          </a:p>
        </p:txBody>
      </p:sp>
      <p:sp>
        <p:nvSpPr>
          <p:cNvPr id="2" name="Rektangel 1"/>
          <p:cNvSpPr/>
          <p:nvPr/>
        </p:nvSpPr>
        <p:spPr>
          <a:xfrm>
            <a:off x="643990" y="1254211"/>
            <a:ext cx="3730583" cy="3323987"/>
          </a:xfrm>
          <a:prstGeom prst="rect">
            <a:avLst/>
          </a:prstGeom>
        </p:spPr>
        <p:txBody>
          <a:bodyPr wrap="square">
            <a:spAutoFit/>
          </a:bodyPr>
          <a:lstStyle/>
          <a:p>
            <a:pPr marL="214313" indent="-214313">
              <a:buClr>
                <a:srgbClr val="FF0000"/>
              </a:buClr>
              <a:buFont typeface="Arial" panose="020B0604020202020204" pitchFamily="34" charset="0"/>
              <a:buChar char="•"/>
            </a:pPr>
            <a:r>
              <a:rPr lang="nb-NO" sz="2100" dirty="0"/>
              <a:t>Personvernforordningen ble vedtatt i april 2016 og erstatter EUs personverndirektiv fra 1995</a:t>
            </a:r>
          </a:p>
          <a:p>
            <a:pPr marL="214313" indent="-214313">
              <a:buClr>
                <a:srgbClr val="FF0000"/>
              </a:buClr>
              <a:buFont typeface="Arial" panose="020B0604020202020204" pitchFamily="34" charset="0"/>
              <a:buChar char="•"/>
            </a:pPr>
            <a:r>
              <a:rPr lang="nb-NO" sz="2100" dirty="0"/>
              <a:t>Innført i EU 25. mai, i kraft som lov i Norge 20. juli 2018</a:t>
            </a:r>
          </a:p>
          <a:p>
            <a:pPr marL="214313" indent="-214313">
              <a:buClr>
                <a:srgbClr val="FF0000"/>
              </a:buClr>
              <a:buFont typeface="Arial" panose="020B0604020202020204" pitchFamily="34" charset="0"/>
              <a:buChar char="•"/>
            </a:pPr>
            <a:r>
              <a:rPr lang="nb-NO" sz="2100" dirty="0"/>
              <a:t>De nye reglene utvider personvernet</a:t>
            </a:r>
          </a:p>
          <a:p>
            <a:pPr marL="214313" indent="-214313">
              <a:buClr>
                <a:srgbClr val="FF0000"/>
              </a:buClr>
              <a:buFont typeface="Arial" panose="020B0604020202020204" pitchFamily="34" charset="0"/>
              <a:buChar char="•"/>
            </a:pPr>
            <a:r>
              <a:rPr lang="nb-NO" sz="2100" dirty="0"/>
              <a:t>Hovedprinsippene og begrepsbruken er den samme</a:t>
            </a: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423" y="2571750"/>
            <a:ext cx="2339217" cy="2339217"/>
          </a:xfrm>
          <a:prstGeom prst="rect">
            <a:avLst/>
          </a:prstGeom>
        </p:spPr>
      </p:pic>
      <p:pic>
        <p:nvPicPr>
          <p:cNvPr id="6" name="Bilde 5">
            <a:extLst>
              <a:ext uri="{FF2B5EF4-FFF2-40B4-BE49-F238E27FC236}">
                <a16:creationId xmlns:a16="http://schemas.microsoft.com/office/drawing/2014/main" id="{31F94436-3BE1-403C-A9A9-0D5D9A3CD4E3}"/>
              </a:ext>
            </a:extLst>
          </p:cNvPr>
          <p:cNvPicPr>
            <a:picLocks noChangeAspect="1"/>
          </p:cNvPicPr>
          <p:nvPr/>
        </p:nvPicPr>
        <p:blipFill>
          <a:blip r:embed="rId4"/>
          <a:stretch>
            <a:fillRect/>
          </a:stretch>
        </p:blipFill>
        <p:spPr>
          <a:xfrm>
            <a:off x="5242528" y="1154477"/>
            <a:ext cx="3901471" cy="1209416"/>
          </a:xfrm>
          <a:prstGeom prst="rect">
            <a:avLst/>
          </a:prstGeom>
        </p:spPr>
      </p:pic>
    </p:spTree>
    <p:extLst>
      <p:ext uri="{BB962C8B-B14F-4D97-AF65-F5344CB8AC3E}">
        <p14:creationId xmlns:p14="http://schemas.microsoft.com/office/powerpoint/2010/main" val="248910863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Hva mener vi med digitalisering?</a:t>
            </a:r>
          </a:p>
        </p:txBody>
      </p:sp>
      <p:sp>
        <p:nvSpPr>
          <p:cNvPr id="5" name="Plassholder for innhold 4"/>
          <p:cNvSpPr>
            <a:spLocks noGrp="1"/>
          </p:cNvSpPr>
          <p:nvPr>
            <p:ph idx="1"/>
          </p:nvPr>
        </p:nvSpPr>
        <p:spPr/>
        <p:txBody>
          <a:bodyPr/>
          <a:lstStyle/>
          <a:p>
            <a:pPr marL="900" indent="0">
              <a:buNone/>
            </a:pPr>
            <a:r>
              <a:rPr lang="nb-NO" dirty="0"/>
              <a:t>I vid forstand: bred endring av samfunn og arbeidsliv ved at kommunikasjon og informasjonsbehandling endres</a:t>
            </a:r>
          </a:p>
          <a:p>
            <a:pPr marL="900" indent="0">
              <a:buNone/>
            </a:pPr>
            <a:endParaRPr lang="nb-NO" dirty="0"/>
          </a:p>
        </p:txBody>
      </p:sp>
      <p:pic>
        <p:nvPicPr>
          <p:cNvPr id="7" name="Picture 4" descr="Sosiale Medier, Facebook, Twitter, Instagram, Iko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973" y="2249629"/>
            <a:ext cx="3294080" cy="21600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Kunstig Intelligens, Hjernen, Tror, Kont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318" y="2249629"/>
            <a:ext cx="3464956" cy="216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2944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88284" y="0"/>
            <a:ext cx="7886700" cy="994172"/>
          </a:xfrm>
        </p:spPr>
        <p:txBody>
          <a:bodyPr>
            <a:normAutofit/>
          </a:bodyPr>
          <a:lstStyle/>
          <a:p>
            <a:pPr algn="ctr"/>
            <a:r>
              <a:rPr lang="nb-NO" dirty="0"/>
              <a:t>Hvordan ligger vi an?</a:t>
            </a:r>
            <a:endParaRPr lang="nb-NO" b="1" dirty="0"/>
          </a:p>
        </p:txBody>
      </p:sp>
      <p:pic>
        <p:nvPicPr>
          <p:cNvPr id="3" name="Bilde 2"/>
          <p:cNvPicPr>
            <a:picLocks noChangeAspect="1"/>
          </p:cNvPicPr>
          <p:nvPr/>
        </p:nvPicPr>
        <p:blipFill>
          <a:blip r:embed="rId3"/>
          <a:stretch>
            <a:fillRect/>
          </a:stretch>
        </p:blipFill>
        <p:spPr>
          <a:xfrm>
            <a:off x="4989444" y="714644"/>
            <a:ext cx="3087756" cy="4345917"/>
          </a:xfrm>
          <a:prstGeom prst="rect">
            <a:avLst/>
          </a:prstGeom>
        </p:spPr>
      </p:pic>
      <p:pic>
        <p:nvPicPr>
          <p:cNvPr id="5" name="Bilde 4"/>
          <p:cNvPicPr>
            <a:picLocks noChangeAspect="1"/>
          </p:cNvPicPr>
          <p:nvPr/>
        </p:nvPicPr>
        <p:blipFill>
          <a:blip r:embed="rId4"/>
          <a:stretch>
            <a:fillRect/>
          </a:stretch>
        </p:blipFill>
        <p:spPr>
          <a:xfrm>
            <a:off x="1141041" y="1066152"/>
            <a:ext cx="3073228" cy="3518452"/>
          </a:xfrm>
          <a:prstGeom prst="rect">
            <a:avLst/>
          </a:prstGeom>
        </p:spPr>
      </p:pic>
    </p:spTree>
    <p:extLst>
      <p:ext uri="{BB962C8B-B14F-4D97-AF65-F5344CB8AC3E}">
        <p14:creationId xmlns:p14="http://schemas.microsoft.com/office/powerpoint/2010/main" val="101902411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Hvordan ligger vi an?</a:t>
            </a:r>
            <a:endParaRPr lang="nb-NO" b="1" dirty="0"/>
          </a:p>
        </p:txBody>
      </p:sp>
      <p:pic>
        <p:nvPicPr>
          <p:cNvPr id="3" name="Bilde 2"/>
          <p:cNvPicPr>
            <a:picLocks noChangeAspect="1"/>
          </p:cNvPicPr>
          <p:nvPr/>
        </p:nvPicPr>
        <p:blipFill>
          <a:blip r:embed="rId3"/>
          <a:stretch>
            <a:fillRect/>
          </a:stretch>
        </p:blipFill>
        <p:spPr>
          <a:xfrm>
            <a:off x="2279374" y="127552"/>
            <a:ext cx="5112608" cy="4856775"/>
          </a:xfrm>
          <a:prstGeom prst="rect">
            <a:avLst/>
          </a:prstGeom>
        </p:spPr>
      </p:pic>
    </p:spTree>
    <p:extLst>
      <p:ext uri="{BB962C8B-B14F-4D97-AF65-F5344CB8AC3E}">
        <p14:creationId xmlns:p14="http://schemas.microsoft.com/office/powerpoint/2010/main" val="265336142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Hvordan ligger vi an?</a:t>
            </a:r>
            <a:endParaRPr lang="nb-NO" b="1" dirty="0"/>
          </a:p>
        </p:txBody>
      </p:sp>
      <p:pic>
        <p:nvPicPr>
          <p:cNvPr id="6" name="Bilde 5"/>
          <p:cNvPicPr>
            <a:picLocks noChangeAspect="1"/>
          </p:cNvPicPr>
          <p:nvPr/>
        </p:nvPicPr>
        <p:blipFill>
          <a:blip r:embed="rId3"/>
          <a:stretch>
            <a:fillRect/>
          </a:stretch>
        </p:blipFill>
        <p:spPr>
          <a:xfrm>
            <a:off x="881270" y="438935"/>
            <a:ext cx="6813341" cy="3735499"/>
          </a:xfrm>
          <a:prstGeom prst="rect">
            <a:avLst/>
          </a:prstGeom>
        </p:spPr>
      </p:pic>
    </p:spTree>
    <p:extLst>
      <p:ext uri="{BB962C8B-B14F-4D97-AF65-F5344CB8AC3E}">
        <p14:creationId xmlns:p14="http://schemas.microsoft.com/office/powerpoint/2010/main" val="240926955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Bot og </a:t>
            </a:r>
            <a:r>
              <a:rPr lang="nb-NO" dirty="0" err="1"/>
              <a:t>bedringg</a:t>
            </a:r>
            <a:r>
              <a:rPr lang="nb-NO" dirty="0"/>
              <a:t>?</a:t>
            </a:r>
            <a:endParaRPr lang="nb-NO" b="1" dirty="0"/>
          </a:p>
        </p:txBody>
      </p:sp>
      <p:pic>
        <p:nvPicPr>
          <p:cNvPr id="7" name="Bilde 6"/>
          <p:cNvPicPr>
            <a:picLocks noChangeAspect="1"/>
          </p:cNvPicPr>
          <p:nvPr/>
        </p:nvPicPr>
        <p:blipFill>
          <a:blip r:embed="rId3"/>
          <a:stretch>
            <a:fillRect/>
          </a:stretch>
        </p:blipFill>
        <p:spPr>
          <a:xfrm>
            <a:off x="4661370" y="1173439"/>
            <a:ext cx="3599911" cy="3537710"/>
          </a:xfrm>
          <a:prstGeom prst="rect">
            <a:avLst/>
          </a:prstGeom>
        </p:spPr>
      </p:pic>
      <p:pic>
        <p:nvPicPr>
          <p:cNvPr id="9" name="Bilde 8"/>
          <p:cNvPicPr>
            <a:picLocks noChangeAspect="1"/>
          </p:cNvPicPr>
          <p:nvPr/>
        </p:nvPicPr>
        <p:blipFill>
          <a:blip r:embed="rId4"/>
          <a:stretch>
            <a:fillRect/>
          </a:stretch>
        </p:blipFill>
        <p:spPr>
          <a:xfrm>
            <a:off x="838624" y="1042831"/>
            <a:ext cx="3419007" cy="3018960"/>
          </a:xfrm>
          <a:prstGeom prst="rect">
            <a:avLst/>
          </a:prstGeom>
        </p:spPr>
      </p:pic>
    </p:spTree>
    <p:extLst>
      <p:ext uri="{BB962C8B-B14F-4D97-AF65-F5344CB8AC3E}">
        <p14:creationId xmlns:p14="http://schemas.microsoft.com/office/powerpoint/2010/main" val="216502040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dirty="0"/>
              <a:t>Bot og bedring?</a:t>
            </a:r>
            <a:endParaRPr lang="nb-NO" b="1" dirty="0"/>
          </a:p>
        </p:txBody>
      </p:sp>
      <p:pic>
        <p:nvPicPr>
          <p:cNvPr id="2" name="Bilde 1"/>
          <p:cNvPicPr>
            <a:picLocks noChangeAspect="1"/>
          </p:cNvPicPr>
          <p:nvPr/>
        </p:nvPicPr>
        <p:blipFill>
          <a:blip r:embed="rId3"/>
          <a:stretch>
            <a:fillRect/>
          </a:stretch>
        </p:blipFill>
        <p:spPr>
          <a:xfrm>
            <a:off x="1633537" y="1114217"/>
            <a:ext cx="5876925" cy="3590925"/>
          </a:xfrm>
          <a:prstGeom prst="rect">
            <a:avLst/>
          </a:prstGeom>
        </p:spPr>
      </p:pic>
    </p:spTree>
    <p:extLst>
      <p:ext uri="{BB962C8B-B14F-4D97-AF65-F5344CB8AC3E}">
        <p14:creationId xmlns:p14="http://schemas.microsoft.com/office/powerpoint/2010/main" val="367488347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Tilsynspraksis</a:t>
            </a:r>
          </a:p>
        </p:txBody>
      </p:sp>
      <p:sp>
        <p:nvSpPr>
          <p:cNvPr id="5" name="Plassholder for innhold 4"/>
          <p:cNvSpPr>
            <a:spLocks noGrp="1"/>
          </p:cNvSpPr>
          <p:nvPr>
            <p:ph type="body" sz="half" idx="2"/>
          </p:nvPr>
        </p:nvSpPr>
        <p:spPr/>
        <p:txBody>
          <a:bodyPr/>
          <a:lstStyle/>
          <a:p>
            <a:pPr fontAlgn="base"/>
            <a:r>
              <a:rPr lang="nb-NO" dirty="0"/>
              <a:t>Eksempel på gebyr.</a:t>
            </a:r>
          </a:p>
          <a:p>
            <a:pPr fontAlgn="base"/>
            <a:r>
              <a:rPr lang="nb-NO" dirty="0"/>
              <a:t>Datatilsynet undersøker ofte nye personvernområder og aktører.</a:t>
            </a:r>
          </a:p>
          <a:p>
            <a:endParaRPr lang="nb-NO" dirty="0"/>
          </a:p>
        </p:txBody>
      </p:sp>
      <p:pic>
        <p:nvPicPr>
          <p:cNvPr id="6" name="Bilde 5"/>
          <p:cNvPicPr>
            <a:picLocks noChangeAspect="1"/>
          </p:cNvPicPr>
          <p:nvPr/>
        </p:nvPicPr>
        <p:blipFill>
          <a:blip r:embed="rId3"/>
          <a:stretch>
            <a:fillRect/>
          </a:stretch>
        </p:blipFill>
        <p:spPr>
          <a:xfrm>
            <a:off x="3579019" y="80319"/>
            <a:ext cx="5030880" cy="4262618"/>
          </a:xfrm>
          <a:prstGeom prst="rect">
            <a:avLst/>
          </a:prstGeom>
        </p:spPr>
      </p:pic>
    </p:spTree>
    <p:extLst>
      <p:ext uri="{BB962C8B-B14F-4D97-AF65-F5344CB8AC3E}">
        <p14:creationId xmlns:p14="http://schemas.microsoft.com/office/powerpoint/2010/main" val="206011797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endParaRPr lang="nb-NO" dirty="0"/>
          </a:p>
        </p:txBody>
      </p:sp>
      <p:sp>
        <p:nvSpPr>
          <p:cNvPr id="5" name="Plassholder for innhold 4"/>
          <p:cNvSpPr>
            <a:spLocks noGrp="1"/>
          </p:cNvSpPr>
          <p:nvPr>
            <p:ph type="body" sz="half" idx="2"/>
          </p:nvPr>
        </p:nvSpPr>
        <p:spPr/>
        <p:txBody>
          <a:bodyPr/>
          <a:lstStyle/>
          <a:p>
            <a:endParaRPr lang="nb-NO" dirty="0"/>
          </a:p>
        </p:txBody>
      </p:sp>
      <p:pic>
        <p:nvPicPr>
          <p:cNvPr id="2" name="Bilde 1"/>
          <p:cNvPicPr>
            <a:picLocks noChangeAspect="1"/>
          </p:cNvPicPr>
          <p:nvPr/>
        </p:nvPicPr>
        <p:blipFill>
          <a:blip r:embed="rId3"/>
          <a:stretch>
            <a:fillRect/>
          </a:stretch>
        </p:blipFill>
        <p:spPr>
          <a:xfrm>
            <a:off x="888874" y="0"/>
            <a:ext cx="7366251" cy="5143500"/>
          </a:xfrm>
          <a:prstGeom prst="rect">
            <a:avLst/>
          </a:prstGeom>
        </p:spPr>
      </p:pic>
    </p:spTree>
    <p:extLst>
      <p:ext uri="{BB962C8B-B14F-4D97-AF65-F5344CB8AC3E}">
        <p14:creationId xmlns:p14="http://schemas.microsoft.com/office/powerpoint/2010/main" val="170676799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endParaRPr lang="nb-NO" dirty="0"/>
          </a:p>
        </p:txBody>
      </p:sp>
      <p:sp>
        <p:nvSpPr>
          <p:cNvPr id="5" name="Plassholder for innhold 4"/>
          <p:cNvSpPr>
            <a:spLocks noGrp="1"/>
          </p:cNvSpPr>
          <p:nvPr>
            <p:ph type="body" sz="half" idx="2"/>
          </p:nvPr>
        </p:nvSpPr>
        <p:spPr/>
        <p:txBody>
          <a:bodyPr/>
          <a:lstStyle/>
          <a:p>
            <a:endParaRPr lang="nb-NO" dirty="0"/>
          </a:p>
        </p:txBody>
      </p:sp>
      <p:pic>
        <p:nvPicPr>
          <p:cNvPr id="6" name="Bilde 5">
            <a:extLst>
              <a:ext uri="{FF2B5EF4-FFF2-40B4-BE49-F238E27FC236}">
                <a16:creationId xmlns:a16="http://schemas.microsoft.com/office/drawing/2014/main" id="{07272740-B757-4E63-8172-054D4AC2C3AE}"/>
              </a:ext>
            </a:extLst>
          </p:cNvPr>
          <p:cNvPicPr>
            <a:picLocks noChangeAspect="1"/>
          </p:cNvPicPr>
          <p:nvPr/>
        </p:nvPicPr>
        <p:blipFill>
          <a:blip r:embed="rId3"/>
          <a:stretch>
            <a:fillRect/>
          </a:stretch>
        </p:blipFill>
        <p:spPr>
          <a:xfrm>
            <a:off x="0" y="72210"/>
            <a:ext cx="9144000" cy="4999080"/>
          </a:xfrm>
          <a:prstGeom prst="rect">
            <a:avLst/>
          </a:prstGeom>
        </p:spPr>
      </p:pic>
    </p:spTree>
    <p:extLst>
      <p:ext uri="{BB962C8B-B14F-4D97-AF65-F5344CB8AC3E}">
        <p14:creationId xmlns:p14="http://schemas.microsoft.com/office/powerpoint/2010/main" val="104603791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88386" y="545112"/>
            <a:ext cx="7438015" cy="857250"/>
          </a:xfrm>
        </p:spPr>
        <p:txBody>
          <a:bodyPr>
            <a:normAutofit/>
          </a:bodyPr>
          <a:lstStyle/>
          <a:p>
            <a:r>
              <a:rPr lang="nb-NO" dirty="0"/>
              <a:t>Personopplysningloven</a:t>
            </a:r>
          </a:p>
        </p:txBody>
      </p:sp>
      <p:sp>
        <p:nvSpPr>
          <p:cNvPr id="5" name="Plassholder for innhold 4"/>
          <p:cNvSpPr>
            <a:spLocks noGrp="1"/>
          </p:cNvSpPr>
          <p:nvPr>
            <p:ph idx="4294967295"/>
          </p:nvPr>
        </p:nvSpPr>
        <p:spPr>
          <a:xfrm>
            <a:off x="628650" y="1369219"/>
            <a:ext cx="5540237" cy="3263504"/>
          </a:xfrm>
          <a:prstGeom prst="rect">
            <a:avLst/>
          </a:prstGeom>
        </p:spPr>
        <p:txBody>
          <a:bodyPr>
            <a:normAutofit/>
          </a:bodyPr>
          <a:lstStyle/>
          <a:p>
            <a:pPr marL="0" indent="0">
              <a:buNone/>
            </a:pPr>
            <a:r>
              <a:rPr lang="nb-NO" b="1" dirty="0">
                <a:latin typeface="Calibri "/>
              </a:rPr>
              <a:t>§ 2.</a:t>
            </a:r>
            <a:r>
              <a:rPr lang="nb-NO" b="1" i="1" dirty="0">
                <a:latin typeface="Calibri "/>
              </a:rPr>
              <a:t>Saklig virkeområde og forholdet til andre lover</a:t>
            </a:r>
          </a:p>
          <a:p>
            <a:pPr marL="0" indent="0">
              <a:buNone/>
            </a:pPr>
            <a:r>
              <a:rPr lang="nb-NO" dirty="0">
                <a:latin typeface="Calibri "/>
              </a:rPr>
              <a:t>Loven og personvernforordningen gjelder ved helt eller delvis automatisert behandling av personopplysninger og ved ikke-automatisert behandling av personopplysninger som inngår i eller skal inngå i et </a:t>
            </a:r>
            <a:r>
              <a:rPr lang="nb-NO" b="1" dirty="0">
                <a:latin typeface="Calibri "/>
              </a:rPr>
              <a:t>register.</a:t>
            </a:r>
            <a:r>
              <a:rPr lang="nb-NO" dirty="0">
                <a:latin typeface="Calibri "/>
              </a:rPr>
              <a:t> </a:t>
            </a:r>
            <a:endParaRPr lang="nb-NO" dirty="0"/>
          </a:p>
        </p:txBody>
      </p:sp>
      <p:pic>
        <p:nvPicPr>
          <p:cNvPr id="5122" name="Picture 2" descr="Hammer, Horisontale, Domstol, Justice, Høyre, Lo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555" y="640000"/>
            <a:ext cx="2895445" cy="217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8241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88386" y="545112"/>
            <a:ext cx="7438015" cy="857250"/>
          </a:xfrm>
        </p:spPr>
        <p:txBody>
          <a:bodyPr>
            <a:normAutofit/>
          </a:bodyPr>
          <a:lstStyle/>
          <a:p>
            <a:r>
              <a:rPr lang="nb-NO" dirty="0"/>
              <a:t>Artikkel 4: Personopplysninger</a:t>
            </a:r>
          </a:p>
        </p:txBody>
      </p:sp>
      <p:sp>
        <p:nvSpPr>
          <p:cNvPr id="5" name="Plassholder for innhold 4"/>
          <p:cNvSpPr>
            <a:spLocks noGrp="1"/>
          </p:cNvSpPr>
          <p:nvPr>
            <p:ph idx="4294967295"/>
          </p:nvPr>
        </p:nvSpPr>
        <p:spPr>
          <a:xfrm>
            <a:off x="628650" y="1369219"/>
            <a:ext cx="7886700" cy="3263504"/>
          </a:xfrm>
          <a:prstGeom prst="rect">
            <a:avLst/>
          </a:prstGeom>
        </p:spPr>
        <p:txBody>
          <a:bodyPr>
            <a:normAutofit/>
          </a:bodyPr>
          <a:lstStyle/>
          <a:p>
            <a:pPr marL="0" indent="0">
              <a:buNone/>
            </a:pPr>
            <a:r>
              <a:rPr lang="nb-NO" dirty="0"/>
              <a:t>1) «personopplysninger» enhver opplysning om en identifisert eller identifiserbar fysisk person («den registrerte»); en identifiserbar fysisk person er en person som direkte eller indirekte kan identifiseres (…), </a:t>
            </a:r>
          </a:p>
        </p:txBody>
      </p:sp>
      <p:pic>
        <p:nvPicPr>
          <p:cNvPr id="1026" name="Picture 2" descr="Sikkerhet, Sikre, Låst, Teknologi, Beskyttelse, Va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786" y="2402103"/>
            <a:ext cx="4038177" cy="25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017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Hvorfor digitalisere?</a:t>
            </a:r>
          </a:p>
        </p:txBody>
      </p:sp>
      <p:sp>
        <p:nvSpPr>
          <p:cNvPr id="3" name="Plassholder for innhold 2"/>
          <p:cNvSpPr>
            <a:spLocks noGrp="1"/>
          </p:cNvSpPr>
          <p:nvPr>
            <p:ph type="body" sz="quarter" idx="10"/>
          </p:nvPr>
        </p:nvSpPr>
        <p:spPr>
          <a:prstGeom prst="rect">
            <a:avLst/>
          </a:prstGeom>
        </p:spPr>
        <p:txBody>
          <a:bodyPr>
            <a:normAutofit fontScale="85000" lnSpcReduction="20000"/>
          </a:bodyPr>
          <a:lstStyle/>
          <a:p>
            <a:pPr marL="342900" indent="-342900">
              <a:buFont typeface="Arial" panose="020B0604020202020204" pitchFamily="34" charset="0"/>
              <a:buChar char="•"/>
            </a:pPr>
            <a:r>
              <a:rPr lang="nb-NO" dirty="0"/>
              <a:t>Velferdsstaten trenger teknologi for å klare de store utfordringene i årene som kommer</a:t>
            </a:r>
          </a:p>
          <a:p>
            <a:pPr marL="342900" indent="-342900">
              <a:buFont typeface="Arial" panose="020B0604020202020204" pitchFamily="34" charset="0"/>
              <a:buChar char="•"/>
            </a:pPr>
            <a:r>
              <a:rPr lang="nb-NO" dirty="0"/>
              <a:t>Stadig flere eldre og andelen yrkesaktive i befolkningen synker</a:t>
            </a:r>
          </a:p>
          <a:p>
            <a:pPr marL="342900" indent="-342900">
              <a:buFont typeface="Arial" panose="020B0604020202020204" pitchFamily="34" charset="0"/>
              <a:buChar char="•"/>
            </a:pPr>
            <a:r>
              <a:rPr lang="nb-NO" dirty="0"/>
              <a:t>Inntektene fra olje vil gradvis avta</a:t>
            </a:r>
          </a:p>
          <a:p>
            <a:pPr marL="342900" indent="-342900">
              <a:buFont typeface="Arial" panose="020B0604020202020204" pitchFamily="34" charset="0"/>
              <a:buChar char="•"/>
            </a:pPr>
            <a:r>
              <a:rPr lang="nb-NO" dirty="0"/>
              <a:t>Økt forventning fra innbyggerne til offentlige tjenester</a:t>
            </a:r>
          </a:p>
        </p:txBody>
      </p:sp>
      <p:pic>
        <p:nvPicPr>
          <p:cNvPr id="7" name="Picture 6" descr="Kunstig Intelligens, Hjernen, Tror, Kontroll"/>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19634" r="19634"/>
          <a:stretch>
            <a:fillRect/>
          </a:stretch>
        </p:blipFill>
        <p:spPr bwMode="auto">
          <a:xfrm>
            <a:off x="5326185" y="988303"/>
            <a:ext cx="3817815" cy="334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8748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88386" y="545112"/>
            <a:ext cx="7438015" cy="857250"/>
          </a:xfrm>
        </p:spPr>
        <p:txBody>
          <a:bodyPr>
            <a:normAutofit/>
          </a:bodyPr>
          <a:lstStyle/>
          <a:p>
            <a:r>
              <a:rPr lang="nb-NO" dirty="0"/>
              <a:t>Artikkel 4: Behandlingsansvarlig</a:t>
            </a:r>
          </a:p>
        </p:txBody>
      </p:sp>
      <p:sp>
        <p:nvSpPr>
          <p:cNvPr id="5" name="Plassholder for innhold 4"/>
          <p:cNvSpPr>
            <a:spLocks noGrp="1"/>
          </p:cNvSpPr>
          <p:nvPr>
            <p:ph idx="4294967295"/>
          </p:nvPr>
        </p:nvSpPr>
        <p:spPr>
          <a:xfrm>
            <a:off x="628650" y="1369219"/>
            <a:ext cx="7886700" cy="3263504"/>
          </a:xfrm>
          <a:prstGeom prst="rect">
            <a:avLst/>
          </a:prstGeom>
        </p:spPr>
        <p:txBody>
          <a:bodyPr>
            <a:normAutofit/>
          </a:bodyPr>
          <a:lstStyle/>
          <a:p>
            <a:pPr marL="0" indent="0">
              <a:buNone/>
            </a:pPr>
            <a:r>
              <a:rPr lang="nb-NO" dirty="0">
                <a:latin typeface="Calibri "/>
              </a:rPr>
              <a:t>7) «behandlingsansvarlig» en fysisk eller juridisk person, en offentlig myndighet, en institusjon eller ethvert annet organ som alene eller sammen med andre bestemmer formålet med behandlingen av personopplysninger og hvilke midler som skal benyttes(…)»</a:t>
            </a:r>
          </a:p>
          <a:p>
            <a:pPr marL="0" indent="0">
              <a:buNone/>
            </a:pPr>
            <a:endParaRPr lang="nb-NO" dirty="0">
              <a:latin typeface="Calibri "/>
            </a:endParaRPr>
          </a:p>
          <a:p>
            <a:r>
              <a:rPr lang="nb-NO" dirty="0"/>
              <a:t>Alle kommuner er behandlingsansvarlige</a:t>
            </a:r>
          </a:p>
          <a:p>
            <a:r>
              <a:rPr lang="nb-NO" dirty="0"/>
              <a:t>Alle fagforeninger er behandlingsansvarlige</a:t>
            </a:r>
          </a:p>
          <a:p>
            <a:pPr marL="0" indent="0">
              <a:buNone/>
            </a:pPr>
            <a:endParaRPr lang="nb-NO" dirty="0">
              <a:latin typeface="Calibri "/>
            </a:endParaRPr>
          </a:p>
          <a:p>
            <a:pPr marL="0" indent="0">
              <a:buNone/>
            </a:pPr>
            <a:endParaRPr lang="nb-NO" dirty="0"/>
          </a:p>
        </p:txBody>
      </p:sp>
      <p:pic>
        <p:nvPicPr>
          <p:cNvPr id="4100" name="Picture 4" descr="Teknologi, Informasjon, Digital, Business, Moder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494" y="2685944"/>
            <a:ext cx="2979702" cy="167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3402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dirty="0"/>
              <a:t>Personvernprinsippene art. 5</a:t>
            </a:r>
          </a:p>
        </p:txBody>
      </p:sp>
      <p:sp>
        <p:nvSpPr>
          <p:cNvPr id="5" name="Plassholder for innhold 4"/>
          <p:cNvSpPr>
            <a:spLocks noGrp="1"/>
          </p:cNvSpPr>
          <p:nvPr>
            <p:ph idx="4294967295"/>
          </p:nvPr>
        </p:nvSpPr>
        <p:spPr>
          <a:xfrm>
            <a:off x="628650" y="1369219"/>
            <a:ext cx="7886700" cy="3263504"/>
          </a:xfrm>
          <a:prstGeom prst="rect">
            <a:avLst/>
          </a:prstGeom>
        </p:spPr>
        <p:txBody>
          <a:bodyPr>
            <a:normAutofit/>
          </a:bodyPr>
          <a:lstStyle/>
          <a:p>
            <a:r>
              <a:rPr lang="nb-NO" dirty="0">
                <a:latin typeface="Calibri "/>
              </a:rPr>
              <a:t>Lovlig, rettferdig og åpen behandling med hensyn til den registrerte</a:t>
            </a:r>
          </a:p>
          <a:p>
            <a:r>
              <a:rPr lang="nb-NO" dirty="0">
                <a:latin typeface="Calibri "/>
              </a:rPr>
              <a:t>Samles inn for uttrykkelig angitte formål og ikke </a:t>
            </a:r>
            <a:r>
              <a:rPr lang="nb-NO" dirty="0" err="1">
                <a:latin typeface="Calibri "/>
              </a:rPr>
              <a:t>viderebehandles</a:t>
            </a:r>
            <a:endParaRPr lang="nb-NO" dirty="0">
              <a:latin typeface="Calibri "/>
            </a:endParaRPr>
          </a:p>
          <a:p>
            <a:r>
              <a:rPr lang="nb-NO" dirty="0">
                <a:latin typeface="Calibri "/>
              </a:rPr>
              <a:t>Adekvate, relevante og begrenset (dataminimering)</a:t>
            </a:r>
          </a:p>
          <a:p>
            <a:r>
              <a:rPr lang="nb-NO" dirty="0">
                <a:latin typeface="Calibri "/>
              </a:rPr>
              <a:t>Opplysninger skal være korrekte</a:t>
            </a:r>
          </a:p>
          <a:p>
            <a:r>
              <a:rPr lang="nb-NO" dirty="0">
                <a:latin typeface="Calibri "/>
              </a:rPr>
              <a:t>Ikke lagres lengre enn nødvendig</a:t>
            </a:r>
          </a:p>
          <a:p>
            <a:r>
              <a:rPr lang="nb-NO" dirty="0">
                <a:latin typeface="Calibri "/>
              </a:rPr>
              <a:t>Tilstrekkelig sikkerhet</a:t>
            </a:r>
          </a:p>
          <a:p>
            <a:pPr marL="0" indent="0">
              <a:buNone/>
            </a:pPr>
            <a:endParaRPr lang="nb-NO" dirty="0"/>
          </a:p>
        </p:txBody>
      </p:sp>
    </p:spTree>
    <p:extLst>
      <p:ext uri="{BB962C8B-B14F-4D97-AF65-F5344CB8AC3E}">
        <p14:creationId xmlns:p14="http://schemas.microsoft.com/office/powerpoint/2010/main" val="298510024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809827" y="280582"/>
            <a:ext cx="2039128" cy="779602"/>
          </a:xfrm>
        </p:spPr>
        <p:txBody>
          <a:bodyPr>
            <a:normAutofit fontScale="90000"/>
          </a:bodyPr>
          <a:lstStyle/>
          <a:p>
            <a:pPr algn="ctr"/>
            <a:r>
              <a:rPr lang="nb-NO" sz="2700" b="1" dirty="0">
                <a:latin typeface="Calibri brødtekst"/>
              </a:rPr>
              <a:t>Den registrerte</a:t>
            </a:r>
            <a:br>
              <a:rPr lang="nb-NO" sz="2700" b="1" dirty="0"/>
            </a:br>
            <a:r>
              <a:rPr lang="nb-NO" sz="1650" b="1" dirty="0"/>
              <a:t>jf. art. 4. nr. 1</a:t>
            </a:r>
          </a:p>
        </p:txBody>
      </p:sp>
      <p:sp>
        <p:nvSpPr>
          <p:cNvPr id="5" name="Plassholder for innhold 4"/>
          <p:cNvSpPr>
            <a:spLocks noGrp="1"/>
          </p:cNvSpPr>
          <p:nvPr>
            <p:ph idx="4294967295"/>
          </p:nvPr>
        </p:nvSpPr>
        <p:spPr>
          <a:xfrm>
            <a:off x="2699766" y="4048126"/>
            <a:ext cx="7886700" cy="3263504"/>
          </a:xfrm>
          <a:prstGeom prst="rect">
            <a:avLst/>
          </a:prstGeom>
        </p:spPr>
        <p:txBody>
          <a:bodyPr>
            <a:normAutofit/>
          </a:bodyPr>
          <a:lstStyle/>
          <a:p>
            <a:pPr lvl="1"/>
            <a:endParaRPr lang="nb-NO" sz="2400" dirty="0"/>
          </a:p>
          <a:p>
            <a:pPr marL="342900" lvl="1" indent="0">
              <a:buNone/>
            </a:pPr>
            <a:endParaRPr lang="nb-NO" sz="2400"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55" y="1597843"/>
            <a:ext cx="2579999" cy="2579999"/>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077" y="1527142"/>
            <a:ext cx="2721401" cy="2721401"/>
          </a:xfrm>
          <a:prstGeom prst="rect">
            <a:avLst/>
          </a:prstGeom>
        </p:spPr>
      </p:pic>
      <p:sp>
        <p:nvSpPr>
          <p:cNvPr id="9" name="TekstSylinder 8"/>
          <p:cNvSpPr txBox="1"/>
          <p:nvPr/>
        </p:nvSpPr>
        <p:spPr>
          <a:xfrm>
            <a:off x="5316717" y="336092"/>
            <a:ext cx="2813901" cy="1061829"/>
          </a:xfrm>
          <a:prstGeom prst="rect">
            <a:avLst/>
          </a:prstGeom>
          <a:noFill/>
        </p:spPr>
        <p:txBody>
          <a:bodyPr wrap="square" rtlCol="0">
            <a:spAutoFit/>
          </a:bodyPr>
          <a:lstStyle/>
          <a:p>
            <a:r>
              <a:rPr lang="nb-NO" sz="2400" b="1" dirty="0"/>
              <a:t>Behandlingsansvarlig</a:t>
            </a:r>
          </a:p>
          <a:p>
            <a:r>
              <a:rPr lang="nb-NO" sz="1500" b="1" dirty="0"/>
              <a:t>jf. art 4 nr. 7 </a:t>
            </a:r>
          </a:p>
        </p:txBody>
      </p:sp>
      <p:sp>
        <p:nvSpPr>
          <p:cNvPr id="10" name="Pil høyre 9"/>
          <p:cNvSpPr/>
          <p:nvPr/>
        </p:nvSpPr>
        <p:spPr>
          <a:xfrm>
            <a:off x="3429743" y="1978962"/>
            <a:ext cx="1802876" cy="54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TekstSylinder 10"/>
          <p:cNvSpPr txBox="1"/>
          <p:nvPr/>
        </p:nvSpPr>
        <p:spPr>
          <a:xfrm>
            <a:off x="3351338" y="1462213"/>
            <a:ext cx="1881281" cy="553998"/>
          </a:xfrm>
          <a:prstGeom prst="rect">
            <a:avLst/>
          </a:prstGeom>
          <a:noFill/>
        </p:spPr>
        <p:txBody>
          <a:bodyPr wrap="square" rtlCol="0">
            <a:spAutoFit/>
          </a:bodyPr>
          <a:lstStyle/>
          <a:p>
            <a:r>
              <a:rPr lang="nb-NO" sz="1500" dirty="0"/>
              <a:t>Personopplysning jf. art. 4. nr. 1</a:t>
            </a:r>
          </a:p>
        </p:txBody>
      </p:sp>
      <p:sp>
        <p:nvSpPr>
          <p:cNvPr id="14" name="Pil høyre 13"/>
          <p:cNvSpPr/>
          <p:nvPr/>
        </p:nvSpPr>
        <p:spPr>
          <a:xfrm rot="10800000">
            <a:off x="3351338" y="3633444"/>
            <a:ext cx="1802876" cy="5443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rgbClr val="FF0000"/>
              </a:solidFill>
            </a:endParaRPr>
          </a:p>
        </p:txBody>
      </p:sp>
      <p:sp>
        <p:nvSpPr>
          <p:cNvPr id="13" name="TekstSylinder 12"/>
          <p:cNvSpPr txBox="1"/>
          <p:nvPr/>
        </p:nvSpPr>
        <p:spPr>
          <a:xfrm>
            <a:off x="3535794" y="3103212"/>
            <a:ext cx="1696825" cy="553998"/>
          </a:xfrm>
          <a:prstGeom prst="rect">
            <a:avLst/>
          </a:prstGeom>
          <a:noFill/>
        </p:spPr>
        <p:txBody>
          <a:bodyPr wrap="square" rtlCol="0">
            <a:spAutoFit/>
          </a:bodyPr>
          <a:lstStyle/>
          <a:p>
            <a:r>
              <a:rPr lang="nb-NO" sz="1500" dirty="0"/>
              <a:t>Informasjon jf. art. 12, 13 og 14</a:t>
            </a:r>
          </a:p>
        </p:txBody>
      </p:sp>
      <p:sp>
        <p:nvSpPr>
          <p:cNvPr id="15" name="TekstSylinder 14"/>
          <p:cNvSpPr txBox="1"/>
          <p:nvPr/>
        </p:nvSpPr>
        <p:spPr>
          <a:xfrm>
            <a:off x="3397542" y="2478484"/>
            <a:ext cx="1867278" cy="784830"/>
          </a:xfrm>
          <a:prstGeom prst="rect">
            <a:avLst/>
          </a:prstGeom>
          <a:noFill/>
        </p:spPr>
        <p:txBody>
          <a:bodyPr wrap="square" rtlCol="0">
            <a:spAutoFit/>
          </a:bodyPr>
          <a:lstStyle/>
          <a:p>
            <a:r>
              <a:rPr lang="nb-NO" sz="1500" b="1" dirty="0"/>
              <a:t>Behandlingsgrunnlag må foreligge jf. art. 6 og 9</a:t>
            </a:r>
          </a:p>
        </p:txBody>
      </p:sp>
      <p:sp>
        <p:nvSpPr>
          <p:cNvPr id="16" name="TekstSylinder 15"/>
          <p:cNvSpPr txBox="1"/>
          <p:nvPr/>
        </p:nvSpPr>
        <p:spPr>
          <a:xfrm>
            <a:off x="171453" y="1164698"/>
            <a:ext cx="1276750" cy="3554819"/>
          </a:xfrm>
          <a:prstGeom prst="rect">
            <a:avLst/>
          </a:prstGeom>
          <a:noFill/>
        </p:spPr>
        <p:txBody>
          <a:bodyPr wrap="square" rtlCol="0">
            <a:spAutoFit/>
          </a:bodyPr>
          <a:lstStyle/>
          <a:p>
            <a:r>
              <a:rPr lang="nb-NO" sz="1500" dirty="0"/>
              <a:t>Utløser følgende beføyelser: </a:t>
            </a:r>
          </a:p>
          <a:p>
            <a:r>
              <a:rPr lang="nb-NO" sz="1500" b="1" dirty="0"/>
              <a:t>Innsyn</a:t>
            </a:r>
            <a:r>
              <a:rPr lang="nb-NO" sz="1500" dirty="0"/>
              <a:t>: art. 15</a:t>
            </a:r>
          </a:p>
          <a:p>
            <a:r>
              <a:rPr lang="nb-NO" sz="1500" b="1" dirty="0"/>
              <a:t>Retting</a:t>
            </a:r>
            <a:r>
              <a:rPr lang="nb-NO" sz="1500" dirty="0"/>
              <a:t>: art. 16</a:t>
            </a:r>
          </a:p>
          <a:p>
            <a:r>
              <a:rPr lang="nb-NO" sz="1500" b="1" dirty="0"/>
              <a:t>Sletting</a:t>
            </a:r>
            <a:r>
              <a:rPr lang="nb-NO" sz="1500" dirty="0"/>
              <a:t>: art. 17 </a:t>
            </a:r>
          </a:p>
          <a:p>
            <a:r>
              <a:rPr lang="nb-NO" sz="1500" b="1" dirty="0"/>
              <a:t>Begrensning av behandling</a:t>
            </a:r>
            <a:r>
              <a:rPr lang="nb-NO" sz="1500" dirty="0"/>
              <a:t>:</a:t>
            </a:r>
          </a:p>
          <a:p>
            <a:r>
              <a:rPr lang="nb-NO" sz="1500" dirty="0"/>
              <a:t>art. 18</a:t>
            </a:r>
          </a:p>
          <a:p>
            <a:r>
              <a:rPr lang="nb-NO" sz="1500" b="1" dirty="0"/>
              <a:t>Dataportabilitet </a:t>
            </a:r>
            <a:r>
              <a:rPr lang="nb-NO" sz="1500" dirty="0"/>
              <a:t>art. 20</a:t>
            </a:r>
          </a:p>
        </p:txBody>
      </p:sp>
      <p:sp>
        <p:nvSpPr>
          <p:cNvPr id="17" name="TekstSylinder 16"/>
          <p:cNvSpPr txBox="1"/>
          <p:nvPr/>
        </p:nvSpPr>
        <p:spPr>
          <a:xfrm>
            <a:off x="7114881" y="947208"/>
            <a:ext cx="2029120" cy="553998"/>
          </a:xfrm>
          <a:prstGeom prst="rect">
            <a:avLst/>
          </a:prstGeom>
          <a:noFill/>
        </p:spPr>
        <p:txBody>
          <a:bodyPr wrap="square" rtlCol="0">
            <a:spAutoFit/>
          </a:bodyPr>
          <a:lstStyle/>
          <a:p>
            <a:r>
              <a:rPr lang="nb-NO" sz="1500" b="1" dirty="0"/>
              <a:t>Personvernprinsippene må følges jf. art. 5 </a:t>
            </a:r>
          </a:p>
        </p:txBody>
      </p:sp>
      <p:sp>
        <p:nvSpPr>
          <p:cNvPr id="8" name="TekstSylinder 7"/>
          <p:cNvSpPr txBox="1"/>
          <p:nvPr/>
        </p:nvSpPr>
        <p:spPr>
          <a:xfrm>
            <a:off x="7536730" y="1527143"/>
            <a:ext cx="1733625" cy="2169825"/>
          </a:xfrm>
          <a:prstGeom prst="rect">
            <a:avLst/>
          </a:prstGeom>
          <a:noFill/>
        </p:spPr>
        <p:txBody>
          <a:bodyPr wrap="square" rtlCol="0">
            <a:spAutoFit/>
          </a:bodyPr>
          <a:lstStyle/>
          <a:p>
            <a:r>
              <a:rPr lang="nb-NO" sz="1350" dirty="0"/>
              <a:t>Interne rutiner: </a:t>
            </a:r>
            <a:r>
              <a:rPr lang="nb-NO" sz="1350" b="1" dirty="0"/>
              <a:t>Innebygd personvern </a:t>
            </a:r>
            <a:r>
              <a:rPr lang="nb-NO" sz="1350" dirty="0"/>
              <a:t>art 25</a:t>
            </a:r>
          </a:p>
          <a:p>
            <a:r>
              <a:rPr lang="nb-NO" sz="1350" b="1" dirty="0"/>
              <a:t>Melding ved avvik</a:t>
            </a:r>
            <a:r>
              <a:rPr lang="nb-NO" sz="1350" dirty="0"/>
              <a:t>: art. 33, 34</a:t>
            </a:r>
          </a:p>
          <a:p>
            <a:r>
              <a:rPr lang="nb-NO" sz="1350" b="1" dirty="0"/>
              <a:t>Vurdering av personvernkonsekvenser</a:t>
            </a:r>
            <a:r>
              <a:rPr lang="nb-NO" sz="1350" dirty="0"/>
              <a:t>: art 35</a:t>
            </a:r>
          </a:p>
          <a:p>
            <a:r>
              <a:rPr lang="nb-NO" sz="1350" b="1" dirty="0"/>
              <a:t>Personvernombud</a:t>
            </a:r>
            <a:r>
              <a:rPr lang="nb-NO" sz="1350" dirty="0"/>
              <a:t>: art. 37</a:t>
            </a:r>
          </a:p>
        </p:txBody>
      </p:sp>
    </p:spTree>
    <p:extLst>
      <p:ext uri="{BB962C8B-B14F-4D97-AF65-F5344CB8AC3E}">
        <p14:creationId xmlns:p14="http://schemas.microsoft.com/office/powerpoint/2010/main" val="405282736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88386" y="545112"/>
            <a:ext cx="7438015" cy="857250"/>
          </a:xfrm>
        </p:spPr>
        <p:txBody>
          <a:bodyPr>
            <a:normAutofit/>
          </a:bodyPr>
          <a:lstStyle/>
          <a:p>
            <a:r>
              <a:rPr lang="nb-NO" dirty="0"/>
              <a:t>Særlige kategorier av personopplysninger</a:t>
            </a:r>
          </a:p>
        </p:txBody>
      </p:sp>
      <p:sp>
        <p:nvSpPr>
          <p:cNvPr id="5" name="Plassholder for innhold 4"/>
          <p:cNvSpPr>
            <a:spLocks noGrp="1"/>
          </p:cNvSpPr>
          <p:nvPr>
            <p:ph idx="4294967295"/>
          </p:nvPr>
        </p:nvSpPr>
        <p:spPr>
          <a:xfrm>
            <a:off x="628650" y="1369219"/>
            <a:ext cx="7886700" cy="3263504"/>
          </a:xfrm>
          <a:prstGeom prst="rect">
            <a:avLst/>
          </a:prstGeom>
        </p:spPr>
        <p:txBody>
          <a:bodyPr>
            <a:normAutofit/>
          </a:bodyPr>
          <a:lstStyle/>
          <a:p>
            <a:pPr marL="0" indent="0">
              <a:buNone/>
            </a:pPr>
            <a:r>
              <a:rPr lang="nb-NO" b="1" dirty="0"/>
              <a:t>§ 7.</a:t>
            </a:r>
            <a:r>
              <a:rPr lang="nb-NO" b="1" i="1" dirty="0"/>
              <a:t>Behandling av særlige kategorier av personopplysninger etter tillatelse eller forskrift</a:t>
            </a:r>
          </a:p>
          <a:p>
            <a:pPr marL="0" indent="0">
              <a:buNone/>
            </a:pPr>
            <a:r>
              <a:rPr lang="nb-NO" dirty="0"/>
              <a:t>Datatilsynet kan i særlige tilfeller gi tillatelse til å behandle personopplysninger som nevnt i personvernforordningen artikkel 9 nr. 1 dersom behandling er nødvendig av hensyn til viktige allmenne interesser. Datatilsynet skal fastsette vilkår for å verne den registrertes grunnleggende rettigheter og interesser.</a:t>
            </a:r>
          </a:p>
          <a:p>
            <a:pPr marL="0" indent="0">
              <a:buNone/>
            </a:pPr>
            <a:endParaRPr lang="nb-NO" dirty="0"/>
          </a:p>
          <a:p>
            <a:pPr marL="0" indent="0">
              <a:buNone/>
            </a:pPr>
            <a:endParaRPr lang="nb-NO" dirty="0"/>
          </a:p>
        </p:txBody>
      </p:sp>
    </p:spTree>
    <p:extLst>
      <p:ext uri="{BB962C8B-B14F-4D97-AF65-F5344CB8AC3E}">
        <p14:creationId xmlns:p14="http://schemas.microsoft.com/office/powerpoint/2010/main" val="336778874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43991" y="332114"/>
            <a:ext cx="6334660" cy="857250"/>
          </a:xfrm>
        </p:spPr>
        <p:txBody>
          <a:bodyPr>
            <a:normAutofit/>
          </a:bodyPr>
          <a:lstStyle/>
          <a:p>
            <a:pPr algn="ctr"/>
            <a:r>
              <a:rPr lang="nb-NO" dirty="0"/>
              <a:t>Språket i forordningen artikkel 25:</a:t>
            </a:r>
            <a:endParaRPr lang="nb-NO" b="1" dirty="0"/>
          </a:p>
        </p:txBody>
      </p:sp>
      <p:pic>
        <p:nvPicPr>
          <p:cNvPr id="7" name="Bilde 6"/>
          <p:cNvPicPr>
            <a:picLocks noChangeAspect="1"/>
          </p:cNvPicPr>
          <p:nvPr/>
        </p:nvPicPr>
        <p:blipFill>
          <a:blip r:embed="rId3"/>
          <a:stretch>
            <a:fillRect/>
          </a:stretch>
        </p:blipFill>
        <p:spPr>
          <a:xfrm>
            <a:off x="1017985" y="1281532"/>
            <a:ext cx="7108031" cy="2857500"/>
          </a:xfrm>
          <a:prstGeom prst="rect">
            <a:avLst/>
          </a:prstGeom>
        </p:spPr>
      </p:pic>
    </p:spTree>
    <p:extLst>
      <p:ext uri="{BB962C8B-B14F-4D97-AF65-F5344CB8AC3E}">
        <p14:creationId xmlns:p14="http://schemas.microsoft.com/office/powerpoint/2010/main" val="106041725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588385" y="545112"/>
            <a:ext cx="8193665" cy="857250"/>
          </a:xfrm>
        </p:spPr>
        <p:txBody>
          <a:bodyPr>
            <a:normAutofit fontScale="90000"/>
          </a:bodyPr>
          <a:lstStyle/>
          <a:p>
            <a:r>
              <a:rPr lang="nb-NO" dirty="0"/>
              <a:t>Alle offentlige virksomheter skal utnevne eget personvernombud (art. 37)</a:t>
            </a:r>
          </a:p>
        </p:txBody>
      </p:sp>
      <p:sp>
        <p:nvSpPr>
          <p:cNvPr id="5" name="Plassholder for innhold 4"/>
          <p:cNvSpPr>
            <a:spLocks noGrp="1"/>
          </p:cNvSpPr>
          <p:nvPr>
            <p:ph type="body" sz="quarter" idx="10"/>
          </p:nvPr>
        </p:nvSpPr>
        <p:spPr>
          <a:xfrm>
            <a:off x="334108" y="1916723"/>
            <a:ext cx="7385538" cy="2391507"/>
          </a:xfrm>
        </p:spPr>
        <p:txBody>
          <a:bodyPr>
            <a:normAutofit/>
          </a:bodyPr>
          <a:lstStyle/>
          <a:p>
            <a:pPr fontAlgn="base"/>
            <a:r>
              <a:rPr lang="nb-NO" sz="1600" dirty="0">
                <a:solidFill>
                  <a:schemeClr val="tx1"/>
                </a:solidFill>
              </a:rPr>
              <a:t>Tidligere en frivillig ordning</a:t>
            </a:r>
          </a:p>
          <a:p>
            <a:pPr fontAlgn="base"/>
            <a:endParaRPr lang="nb-NO" sz="1600" dirty="0">
              <a:solidFill>
                <a:schemeClr val="tx1"/>
              </a:solidFill>
            </a:endParaRPr>
          </a:p>
          <a:p>
            <a:pPr fontAlgn="base"/>
            <a:r>
              <a:rPr lang="nb-NO" sz="1600" dirty="0">
                <a:solidFill>
                  <a:schemeClr val="tx1"/>
                </a:solidFill>
              </a:rPr>
              <a:t>Følgende virksomheter må utnevne </a:t>
            </a:r>
            <a:r>
              <a:rPr lang="nb-NO" sz="1600" i="1" dirty="0">
                <a:solidFill>
                  <a:schemeClr val="tx1"/>
                </a:solidFill>
              </a:rPr>
              <a:t>personvernombud</a:t>
            </a:r>
            <a:r>
              <a:rPr lang="nb-NO" sz="1600" dirty="0">
                <a:solidFill>
                  <a:schemeClr val="tx1"/>
                </a:solidFill>
              </a:rPr>
              <a:t>:</a:t>
            </a:r>
          </a:p>
          <a:p>
            <a:pPr marL="742950" lvl="1" indent="-285750" fontAlgn="base">
              <a:buFont typeface="Arial" panose="020B0604020202020204" pitchFamily="34" charset="0"/>
              <a:buChar char="•"/>
            </a:pPr>
            <a:r>
              <a:rPr lang="nb-NO" sz="1600" dirty="0"/>
              <a:t>Offentlige virksomheter (unntatt domstolene)</a:t>
            </a:r>
          </a:p>
          <a:p>
            <a:pPr marL="742950" lvl="1" indent="-285750" fontAlgn="base">
              <a:buFont typeface="Arial" panose="020B0604020202020204" pitchFamily="34" charset="0"/>
              <a:buChar char="•"/>
            </a:pPr>
            <a:r>
              <a:rPr lang="nb-NO" sz="1600" dirty="0"/>
              <a:t>Alle kommuner</a:t>
            </a:r>
          </a:p>
          <a:p>
            <a:pPr marL="742950" lvl="1" indent="-285750" fontAlgn="base">
              <a:buFont typeface="Arial" panose="020B0604020202020204" pitchFamily="34" charset="0"/>
              <a:buChar char="•"/>
            </a:pPr>
            <a:r>
              <a:rPr lang="nb-NO" sz="1600" dirty="0"/>
              <a:t>Virksomheter hvis kjerneaktivitet består i å regelmessig og systematisk overvåke personer i stort omfang</a:t>
            </a:r>
          </a:p>
          <a:p>
            <a:pPr marL="742950" lvl="1" indent="-285750" fontAlgn="base">
              <a:buFont typeface="Arial" panose="020B0604020202020204" pitchFamily="34" charset="0"/>
              <a:buChar char="•"/>
            </a:pPr>
            <a:r>
              <a:rPr lang="nb-NO" sz="1600" dirty="0"/>
              <a:t>Virksomheter som behandler sensitive personopplysninger i stort omfang</a:t>
            </a:r>
          </a:p>
          <a:p>
            <a:pPr marL="742950" lvl="1" indent="-285750" fontAlgn="base">
              <a:buFont typeface="Arial" panose="020B0604020202020204" pitchFamily="34" charset="0"/>
              <a:buChar char="•"/>
            </a:pPr>
            <a:r>
              <a:rPr lang="nb-NO" sz="1600" dirty="0"/>
              <a:t>Helseforetak</a:t>
            </a:r>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220146173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1752746" y="191510"/>
            <a:ext cx="6078536" cy="857250"/>
          </a:xfrm>
        </p:spPr>
        <p:txBody>
          <a:bodyPr>
            <a:normAutofit/>
          </a:bodyPr>
          <a:lstStyle/>
          <a:p>
            <a:r>
              <a:rPr lang="nb-NO" dirty="0"/>
              <a:t>Personvernombudets oppgaver</a:t>
            </a:r>
          </a:p>
        </p:txBody>
      </p:sp>
      <p:sp>
        <p:nvSpPr>
          <p:cNvPr id="5" name="Plassholder for innhold 4"/>
          <p:cNvSpPr>
            <a:spLocks noGrp="1"/>
          </p:cNvSpPr>
          <p:nvPr>
            <p:ph type="body" sz="quarter" idx="10"/>
          </p:nvPr>
        </p:nvSpPr>
        <p:spPr>
          <a:xfrm>
            <a:off x="405246" y="2182091"/>
            <a:ext cx="3127663" cy="924792"/>
          </a:xfrm>
        </p:spPr>
        <p:txBody>
          <a:bodyPr>
            <a:normAutofit fontScale="25000" lnSpcReduction="20000"/>
          </a:bodyPr>
          <a:lstStyle/>
          <a:p>
            <a:pPr marL="257175" indent="-257175" fontAlgn="base">
              <a:buFont typeface="Arial" panose="020B0604020202020204" pitchFamily="34" charset="0"/>
              <a:buChar char="•"/>
            </a:pPr>
            <a:r>
              <a:rPr lang="nb-NO" sz="8000" dirty="0">
                <a:solidFill>
                  <a:schemeClr val="tx1"/>
                </a:solidFill>
              </a:rPr>
              <a:t>Skal på riktig måte involveres i alle spørsmål som gjelder vern av personopplysninger</a:t>
            </a:r>
          </a:p>
          <a:p>
            <a:pPr marL="257175" indent="-257175" fontAlgn="base">
              <a:buFont typeface="Arial" panose="020B0604020202020204" pitchFamily="34" charset="0"/>
              <a:buChar char="•"/>
            </a:pPr>
            <a:r>
              <a:rPr lang="nb-NO" sz="8000" dirty="0">
                <a:solidFill>
                  <a:schemeClr val="tx1"/>
                </a:solidFill>
              </a:rPr>
              <a:t>Skal ikke motta instrukser fra behandlingsansvarlig eller databehandler</a:t>
            </a:r>
          </a:p>
          <a:p>
            <a:pPr marL="257175" indent="-257175" fontAlgn="base">
              <a:buFont typeface="Arial" panose="020B0604020202020204" pitchFamily="34" charset="0"/>
              <a:buChar char="•"/>
            </a:pPr>
            <a:r>
              <a:rPr lang="nb-NO" sz="8000" dirty="0">
                <a:solidFill>
                  <a:schemeClr val="tx1"/>
                </a:solidFill>
              </a:rPr>
              <a:t>Kan ha andre oppgaver i virksomheten</a:t>
            </a:r>
          </a:p>
          <a:p>
            <a:pPr marL="257175" indent="-257175" fontAlgn="base">
              <a:buFont typeface="Arial" panose="020B0604020202020204" pitchFamily="34" charset="0"/>
              <a:buChar char="•"/>
            </a:pPr>
            <a:r>
              <a:rPr lang="nb-NO" sz="8000" dirty="0">
                <a:solidFill>
                  <a:schemeClr val="tx1"/>
                </a:solidFill>
              </a:rPr>
              <a:t>Skal gi råd til ansatte </a:t>
            </a:r>
          </a:p>
          <a:p>
            <a:pPr marL="257175" indent="-257175" fontAlgn="base">
              <a:buFont typeface="Arial" panose="020B0604020202020204" pitchFamily="34" charset="0"/>
              <a:buChar char="•"/>
            </a:pPr>
            <a:r>
              <a:rPr lang="nb-NO" sz="8000" dirty="0">
                <a:solidFill>
                  <a:schemeClr val="tx1"/>
                </a:solidFill>
              </a:rPr>
              <a:t>Kontrollere overholdelsen av forordningen</a:t>
            </a:r>
          </a:p>
          <a:p>
            <a:pPr fontAlgn="base"/>
            <a:endParaRPr lang="nb-NO" sz="8000" dirty="0"/>
          </a:p>
          <a:p>
            <a:endParaRPr lang="nb-NO" sz="8000"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41714"/>
            <a:ext cx="4100334" cy="3106883"/>
          </a:xfrm>
          <a:prstGeom prst="rect">
            <a:avLst/>
          </a:prstGeom>
        </p:spPr>
      </p:pic>
    </p:spTree>
    <p:extLst>
      <p:ext uri="{BB962C8B-B14F-4D97-AF65-F5344CB8AC3E}">
        <p14:creationId xmlns:p14="http://schemas.microsoft.com/office/powerpoint/2010/main" val="398058410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18551" y="405412"/>
            <a:ext cx="4861224" cy="1145092"/>
          </a:xfrm>
        </p:spPr>
        <p:txBody>
          <a:bodyPr>
            <a:normAutofit/>
          </a:bodyPr>
          <a:lstStyle/>
          <a:p>
            <a:r>
              <a:rPr lang="nb-NO" dirty="0"/>
              <a:t>Personvernombudet i Fagforbundet Eirik R. Lie</a:t>
            </a:r>
          </a:p>
        </p:txBody>
      </p:sp>
      <p:sp>
        <p:nvSpPr>
          <p:cNvPr id="5" name="Plassholder for innhold 4"/>
          <p:cNvSpPr>
            <a:spLocks noGrp="1"/>
          </p:cNvSpPr>
          <p:nvPr>
            <p:ph type="body" sz="quarter" idx="10"/>
          </p:nvPr>
        </p:nvSpPr>
        <p:spPr/>
        <p:txBody>
          <a:bodyPr>
            <a:norm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
        <p:nvSpPr>
          <p:cNvPr id="2" name="Rektangel 1"/>
          <p:cNvSpPr/>
          <p:nvPr/>
        </p:nvSpPr>
        <p:spPr>
          <a:xfrm>
            <a:off x="775252" y="1919226"/>
            <a:ext cx="4572000" cy="1200329"/>
          </a:xfrm>
          <a:prstGeom prst="rect">
            <a:avLst/>
          </a:prstGeom>
        </p:spPr>
        <p:txBody>
          <a:bodyPr>
            <a:spAutoFit/>
          </a:bodyPr>
          <a:lstStyle/>
          <a:p>
            <a:pPr marL="342900" indent="-342900" fontAlgn="base">
              <a:buFont typeface="Arial" panose="020B0604020202020204" pitchFamily="34" charset="0"/>
              <a:buChar char="•"/>
            </a:pPr>
            <a:r>
              <a:rPr lang="nb-NO" dirty="0"/>
              <a:t>eirik.randsborg.lie@fagforbundet.no</a:t>
            </a:r>
          </a:p>
          <a:p>
            <a:pPr marL="342900" indent="-342900" fontAlgn="base">
              <a:buFont typeface="Arial" panose="020B0604020202020204" pitchFamily="34" charset="0"/>
              <a:buChar char="•"/>
            </a:pPr>
            <a:r>
              <a:rPr lang="nb-NO" dirty="0"/>
              <a:t>Gir råd til forbundet internt</a:t>
            </a:r>
          </a:p>
          <a:p>
            <a:pPr marL="342900" indent="-342900" fontAlgn="base">
              <a:buFont typeface="Arial" panose="020B0604020202020204" pitchFamily="34" charset="0"/>
              <a:buChar char="•"/>
            </a:pPr>
            <a:r>
              <a:rPr lang="nb-NO" dirty="0"/>
              <a:t>Medlemmer</a:t>
            </a:r>
          </a:p>
          <a:p>
            <a:pPr marL="342900" indent="-342900" fontAlgn="base">
              <a:buFont typeface="Arial" panose="020B0604020202020204" pitchFamily="34" charset="0"/>
              <a:buChar char="•"/>
            </a:pPr>
            <a:r>
              <a:rPr lang="nb-NO" dirty="0"/>
              <a:t>Ansatte</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170" y="1413842"/>
            <a:ext cx="1905000" cy="1905000"/>
          </a:xfrm>
          <a:prstGeom prst="rect">
            <a:avLst/>
          </a:prstGeom>
        </p:spPr>
      </p:pic>
    </p:spTree>
    <p:extLst>
      <p:ext uri="{BB962C8B-B14F-4D97-AF65-F5344CB8AC3E}">
        <p14:creationId xmlns:p14="http://schemas.microsoft.com/office/powerpoint/2010/main" val="112434256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18551" y="405412"/>
            <a:ext cx="4861224" cy="1145092"/>
          </a:xfrm>
        </p:spPr>
        <p:txBody>
          <a:bodyPr>
            <a:normAutofit/>
          </a:bodyPr>
          <a:lstStyle/>
          <a:p>
            <a:r>
              <a:rPr lang="nb-NO" dirty="0"/>
              <a:t>Oppsummering</a:t>
            </a:r>
          </a:p>
        </p:txBody>
      </p:sp>
      <p:sp>
        <p:nvSpPr>
          <p:cNvPr id="5" name="Plassholder for innhold 4"/>
          <p:cNvSpPr>
            <a:spLocks noGrp="1"/>
          </p:cNvSpPr>
          <p:nvPr>
            <p:ph type="body" sz="quarter" idx="10"/>
          </p:nvPr>
        </p:nvSpPr>
        <p:spPr/>
        <p:txBody>
          <a:bodyPr>
            <a:normAutofit/>
          </a:bodyPr>
          <a:lstStyle/>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
        <p:nvSpPr>
          <p:cNvPr id="2" name="Rektangel 1"/>
          <p:cNvSpPr/>
          <p:nvPr/>
        </p:nvSpPr>
        <p:spPr>
          <a:xfrm>
            <a:off x="775252" y="1919226"/>
            <a:ext cx="4572000" cy="646331"/>
          </a:xfrm>
          <a:prstGeom prst="rect">
            <a:avLst/>
          </a:prstGeom>
        </p:spPr>
        <p:txBody>
          <a:bodyPr>
            <a:spAutoFit/>
          </a:bodyPr>
          <a:lstStyle/>
          <a:p>
            <a:pPr marL="285750" indent="-285750">
              <a:buFont typeface="Arial" panose="020B0604020202020204" pitchFamily="34" charset="0"/>
              <a:buChar char="•"/>
            </a:pPr>
            <a:r>
              <a:rPr lang="nb-NO" dirty="0"/>
              <a:t>Fremtidsoptimist</a:t>
            </a:r>
          </a:p>
          <a:p>
            <a:pPr marL="285750" indent="-285750">
              <a:buFont typeface="Arial" panose="020B0604020202020204" pitchFamily="34" charset="0"/>
              <a:buChar char="•"/>
            </a:pPr>
            <a:r>
              <a:rPr lang="nb-NO" dirty="0"/>
              <a:t>Bruk personvernombudet</a:t>
            </a:r>
          </a:p>
        </p:txBody>
      </p:sp>
      <p:pic>
        <p:nvPicPr>
          <p:cNvPr id="7" name="Picture 2" descr="Gdpr, Sikkerhet, Data, Beskyttelse, Regulering">
            <a:extLst>
              <a:ext uri="{FF2B5EF4-FFF2-40B4-BE49-F238E27FC236}">
                <a16:creationId xmlns:a16="http://schemas.microsoft.com/office/drawing/2014/main" id="{450D2C84-3B4F-468F-8084-C62E34B44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245557"/>
            <a:ext cx="4502288" cy="270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300738"/>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43601" y="1868379"/>
            <a:ext cx="7245480" cy="860192"/>
          </a:xfrm>
        </p:spPr>
        <p:txBody>
          <a:bodyPr>
            <a:normAutofit/>
          </a:bodyPr>
          <a:lstStyle/>
          <a:p>
            <a:pPr lvl="1" algn="ctr"/>
            <a:br>
              <a:rPr lang="nb-NO" dirty="0"/>
            </a:br>
            <a:r>
              <a:rPr lang="nb-NO" sz="3000" dirty="0"/>
              <a:t>Takk for oss!</a:t>
            </a:r>
          </a:p>
        </p:txBody>
      </p:sp>
      <p:sp>
        <p:nvSpPr>
          <p:cNvPr id="3" name="Plassholder for innhold 2"/>
          <p:cNvSpPr>
            <a:spLocks noGrp="1"/>
          </p:cNvSpPr>
          <p:nvPr>
            <p:ph type="subTitle" idx="1"/>
          </p:nvPr>
        </p:nvSpPr>
        <p:spPr/>
        <p:txBody>
          <a:bodyPr>
            <a:normAutofit/>
          </a:bodyPr>
          <a:lstStyle/>
          <a:p>
            <a:r>
              <a:rPr lang="nb-NO" sz="1350" dirty="0"/>
              <a:t>	</a:t>
            </a:r>
          </a:p>
          <a:p>
            <a:endParaRPr lang="nb-NO" dirty="0"/>
          </a:p>
          <a:p>
            <a:endParaRPr lang="nb-NO" dirty="0"/>
          </a:p>
        </p:txBody>
      </p:sp>
      <p:sp>
        <p:nvSpPr>
          <p:cNvPr id="4" name="TekstSylinder 3"/>
          <p:cNvSpPr txBox="1"/>
          <p:nvPr/>
        </p:nvSpPr>
        <p:spPr>
          <a:xfrm>
            <a:off x="1060704" y="3284525"/>
            <a:ext cx="3255264" cy="923330"/>
          </a:xfrm>
          <a:prstGeom prst="rect">
            <a:avLst/>
          </a:prstGeom>
          <a:noFill/>
        </p:spPr>
        <p:txBody>
          <a:bodyPr wrap="square" rtlCol="0">
            <a:spAutoFit/>
          </a:bodyPr>
          <a:lstStyle/>
          <a:p>
            <a:r>
              <a:rPr lang="nb-NO" dirty="0"/>
              <a:t>Epost: </a:t>
            </a:r>
            <a:r>
              <a:rPr lang="nb-NO" dirty="0">
                <a:hlinkClick r:id="rId3"/>
              </a:rPr>
              <a:t>trond.finstad@fagforbundet.no</a:t>
            </a:r>
            <a:endParaRPr lang="nb-NO" dirty="0"/>
          </a:p>
          <a:p>
            <a:r>
              <a:rPr lang="nb-NO" dirty="0"/>
              <a:t>Telefon: 470 70 539</a:t>
            </a:r>
          </a:p>
        </p:txBody>
      </p:sp>
    </p:spTree>
    <p:extLst>
      <p:ext uri="{BB962C8B-B14F-4D97-AF65-F5344CB8AC3E}">
        <p14:creationId xmlns:p14="http://schemas.microsoft.com/office/powerpoint/2010/main" val="107110881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43991" y="332114"/>
            <a:ext cx="5119007" cy="857250"/>
          </a:xfrm>
        </p:spPr>
        <p:txBody>
          <a:bodyPr>
            <a:normAutofit fontScale="90000"/>
          </a:bodyPr>
          <a:lstStyle/>
          <a:p>
            <a:pPr algn="ctr"/>
            <a:r>
              <a:rPr lang="nb-NO" dirty="0"/>
              <a:t>Digitalisering og personvernutfordringer</a:t>
            </a:r>
          </a:p>
        </p:txBody>
      </p:sp>
      <p:pic>
        <p:nvPicPr>
          <p:cNvPr id="5" name="Bilde 4"/>
          <p:cNvPicPr>
            <a:picLocks noChangeAspect="1"/>
          </p:cNvPicPr>
          <p:nvPr/>
        </p:nvPicPr>
        <p:blipFill>
          <a:blip r:embed="rId3"/>
          <a:stretch>
            <a:fillRect/>
          </a:stretch>
        </p:blipFill>
        <p:spPr>
          <a:xfrm>
            <a:off x="78441" y="1307236"/>
            <a:ext cx="4736306" cy="3250406"/>
          </a:xfrm>
          <a:prstGeom prst="rect">
            <a:avLst/>
          </a:prstGeom>
        </p:spPr>
      </p:pic>
      <p:pic>
        <p:nvPicPr>
          <p:cNvPr id="6" name="Bilde 5"/>
          <p:cNvPicPr>
            <a:picLocks noChangeAspect="1"/>
          </p:cNvPicPr>
          <p:nvPr/>
        </p:nvPicPr>
        <p:blipFill>
          <a:blip r:embed="rId4"/>
          <a:stretch>
            <a:fillRect/>
          </a:stretch>
        </p:blipFill>
        <p:spPr>
          <a:xfrm>
            <a:off x="4372764" y="1307236"/>
            <a:ext cx="4716401" cy="3132535"/>
          </a:xfrm>
          <a:prstGeom prst="rect">
            <a:avLst/>
          </a:prstGeom>
        </p:spPr>
      </p:pic>
    </p:spTree>
    <p:extLst>
      <p:ext uri="{BB962C8B-B14F-4D97-AF65-F5344CB8AC3E}">
        <p14:creationId xmlns:p14="http://schemas.microsoft.com/office/powerpoint/2010/main" val="342668074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Medlemmenes holdninger til digitalisering</a:t>
            </a:r>
          </a:p>
        </p:txBody>
      </p:sp>
      <p:sp>
        <p:nvSpPr>
          <p:cNvPr id="5" name="Plassholder for innhold 4"/>
          <p:cNvSpPr>
            <a:spLocks noGrp="1"/>
          </p:cNvSpPr>
          <p:nvPr>
            <p:ph idx="1"/>
          </p:nvPr>
        </p:nvSpPr>
        <p:spPr/>
        <p:txBody>
          <a:bodyPr>
            <a:normAutofit/>
          </a:bodyPr>
          <a:lstStyle/>
          <a:p>
            <a:pPr marL="0" indent="0">
              <a:buNone/>
            </a:pPr>
            <a:endParaRPr lang="nb-NO" dirty="0"/>
          </a:p>
        </p:txBody>
      </p:sp>
      <p:graphicFrame>
        <p:nvGraphicFramePr>
          <p:cNvPr id="3" name="Diagram 2"/>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nvGraphicFramePr>
        <p:xfrm>
          <a:off x="-873211" y="539750"/>
          <a:ext cx="10017211" cy="49713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752711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p:cNvSpPr>
            <a:spLocks noGrp="1"/>
          </p:cNvSpPr>
          <p:nvPr>
            <p:ph type="pic" sz="quarter" idx="11"/>
          </p:nvPr>
        </p:nvSpPr>
        <p:spPr/>
      </p:sp>
      <p:sp>
        <p:nvSpPr>
          <p:cNvPr id="4" name="Tittel 3"/>
          <p:cNvSpPr>
            <a:spLocks noGrp="1"/>
          </p:cNvSpPr>
          <p:nvPr>
            <p:ph type="title"/>
          </p:nvPr>
        </p:nvSpPr>
        <p:spPr>
          <a:xfrm>
            <a:off x="0" y="-45033"/>
            <a:ext cx="9056265" cy="864606"/>
          </a:xfrm>
        </p:spPr>
        <p:txBody>
          <a:bodyPr>
            <a:normAutofit fontScale="90000"/>
          </a:bodyPr>
          <a:lstStyle/>
          <a:p>
            <a:r>
              <a:rPr lang="nb-NO" dirty="0"/>
              <a:t>Digitalisering i det nye prinsipp- og handlingsprogrammet</a:t>
            </a:r>
          </a:p>
        </p:txBody>
      </p:sp>
      <p:sp>
        <p:nvSpPr>
          <p:cNvPr id="5" name="Plassholder for innhold 4"/>
          <p:cNvSpPr>
            <a:spLocks noGrp="1"/>
          </p:cNvSpPr>
          <p:nvPr>
            <p:ph type="body" sz="quarter" idx="10"/>
          </p:nvPr>
        </p:nvSpPr>
        <p:spPr>
          <a:xfrm>
            <a:off x="271849" y="1051315"/>
            <a:ext cx="4092405" cy="3452952"/>
          </a:xfrm>
        </p:spPr>
        <p:txBody>
          <a:bodyPr>
            <a:normAutofit fontScale="85000" lnSpcReduction="20000"/>
          </a:bodyPr>
          <a:lstStyle/>
          <a:p>
            <a:pPr>
              <a:lnSpc>
                <a:spcPct val="107000"/>
              </a:lnSpc>
              <a:spcAft>
                <a:spcPts val="800"/>
              </a:spcAft>
            </a:pPr>
            <a:r>
              <a:rPr lang="nb-NO" sz="1800" dirty="0">
                <a:effectLst/>
                <a:latin typeface="Source Sans Pro" panose="020B0503030403020204" pitchFamily="34" charset="0"/>
                <a:ea typeface="Calibri" panose="020F0502020204030204" pitchFamily="34" charset="0"/>
                <a:cs typeface="Times New Roman" panose="02020603050405020304" pitchFamily="18" charset="0"/>
              </a:rPr>
              <a:t>Det må etableres en offentlig skytjeneste for å sikre at data i det offentlige lagres trygt. Det internasjonale arbeidet med personvern og digitalisering må styrkes. Bruk av kunstig intelligens bør skje på en transparent og åpen måte, slik at beslutninger basert på kunstig intelligens kan etterprøves.  </a:t>
            </a:r>
          </a:p>
          <a:p>
            <a:pPr marL="342900" lvl="0" indent="-342900">
              <a:lnSpc>
                <a:spcPct val="107000"/>
              </a:lnSpc>
              <a:spcBef>
                <a:spcPts val="600"/>
              </a:spcBef>
              <a:buFont typeface="Symbol" panose="05050102010706020507" pitchFamily="18" charset="2"/>
              <a:buChar char=""/>
            </a:pPr>
            <a:r>
              <a:rPr lang="nb-NO" sz="1800" dirty="0">
                <a:effectLst/>
                <a:latin typeface="Source Sans Pro" panose="020B0503030403020204" pitchFamily="34" charset="0"/>
                <a:ea typeface="Calibri" panose="020F0502020204030204" pitchFamily="34" charset="0"/>
                <a:cs typeface="Times New Roman" panose="02020603050405020304" pitchFamily="18" charset="0"/>
              </a:rPr>
              <a:t>Arbeide for at digital infrastruktur skal eies og drives av det offentlige med egne ansatte, og bygges ut i hele landet. </a:t>
            </a:r>
          </a:p>
          <a:p>
            <a:pPr marL="342900" lvl="0" indent="-342900">
              <a:lnSpc>
                <a:spcPct val="107000"/>
              </a:lnSpc>
              <a:buFont typeface="Symbol" panose="05050102010706020507" pitchFamily="18" charset="2"/>
              <a:buChar char=""/>
            </a:pPr>
            <a:r>
              <a:rPr lang="nb-NO" sz="1800" dirty="0">
                <a:effectLst/>
                <a:latin typeface="Source Sans Pro" panose="020B0503030403020204" pitchFamily="34" charset="0"/>
                <a:ea typeface="Calibri" panose="020F0502020204030204" pitchFamily="34" charset="0"/>
                <a:cs typeface="Times New Roman" panose="02020603050405020304" pitchFamily="18" charset="0"/>
              </a:rPr>
              <a:t>Arbeide for å opprette et offentlig tilsyn for bruk av kunstig intelligens. </a:t>
            </a:r>
          </a:p>
          <a:p>
            <a:pPr marL="342900" lvl="0" indent="-342900">
              <a:lnSpc>
                <a:spcPct val="107000"/>
              </a:lnSpc>
              <a:spcAft>
                <a:spcPts val="800"/>
              </a:spcAft>
              <a:buFont typeface="Symbol" panose="05050102010706020507" pitchFamily="18" charset="2"/>
              <a:buChar char=""/>
            </a:pPr>
            <a:r>
              <a:rPr lang="nb-NO" sz="1800" dirty="0">
                <a:effectLst/>
                <a:latin typeface="Source Sans Pro" panose="020B0503030403020204" pitchFamily="34" charset="0"/>
                <a:ea typeface="Calibri" panose="020F0502020204030204" pitchFamily="34" charset="0"/>
                <a:cs typeface="Times New Roman" panose="02020603050405020304" pitchFamily="18" charset="0"/>
              </a:rPr>
              <a:t>Arbeide for styrking av digital kompetanse av alle ansatte, tillitsvalgte og ledere.</a:t>
            </a:r>
          </a:p>
          <a:p>
            <a:pPr marL="0" indent="0">
              <a:buNone/>
            </a:pPr>
            <a:endParaRPr lang="nb-NO" b="1" dirty="0"/>
          </a:p>
          <a:p>
            <a:pPr marL="900" indent="0">
              <a:buNone/>
            </a:pPr>
            <a:endParaRPr lang="nb-NO" dirty="0"/>
          </a:p>
        </p:txBody>
      </p:sp>
      <p:pic>
        <p:nvPicPr>
          <p:cNvPr id="6" name="Picture 4" descr="Sosiale Medier, Facebook, Twitter, Instagram, Iko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262" y="1051315"/>
            <a:ext cx="4673738" cy="306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48445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p:cNvSpPr>
            <a:spLocks noGrp="1"/>
          </p:cNvSpPr>
          <p:nvPr>
            <p:ph type="pic" sz="quarter" idx="11"/>
          </p:nvPr>
        </p:nvSpPr>
        <p:spPr/>
      </p:sp>
      <p:sp>
        <p:nvSpPr>
          <p:cNvPr id="4" name="Tittel 3"/>
          <p:cNvSpPr>
            <a:spLocks noGrp="1"/>
          </p:cNvSpPr>
          <p:nvPr>
            <p:ph type="title"/>
          </p:nvPr>
        </p:nvSpPr>
        <p:spPr>
          <a:xfrm>
            <a:off x="0" y="-45033"/>
            <a:ext cx="9056265" cy="864606"/>
          </a:xfrm>
        </p:spPr>
        <p:txBody>
          <a:bodyPr>
            <a:normAutofit/>
          </a:bodyPr>
          <a:lstStyle/>
          <a:p>
            <a:r>
              <a:rPr lang="nb-NO" dirty="0"/>
              <a:t>Digitalisering i de nye hovedlinjene</a:t>
            </a:r>
          </a:p>
        </p:txBody>
      </p:sp>
      <p:sp>
        <p:nvSpPr>
          <p:cNvPr id="5" name="Plassholder for innhold 4"/>
          <p:cNvSpPr>
            <a:spLocks noGrp="1"/>
          </p:cNvSpPr>
          <p:nvPr>
            <p:ph type="body" sz="quarter" idx="10"/>
          </p:nvPr>
        </p:nvSpPr>
        <p:spPr>
          <a:xfrm>
            <a:off x="271849" y="1051315"/>
            <a:ext cx="4092405" cy="3452952"/>
          </a:xfrm>
        </p:spPr>
        <p:txBody>
          <a:bodyPr>
            <a:normAutofit fontScale="70000" lnSpcReduction="20000"/>
          </a:bodyPr>
          <a:lstStyle/>
          <a:p>
            <a:r>
              <a:rPr lang="nb-NO" sz="1800" b="0" i="0" u="none" strike="noStrike" baseline="0" dirty="0">
                <a:solidFill>
                  <a:srgbClr val="000000"/>
                </a:solidFill>
                <a:latin typeface="Cambria" panose="02040503050406030204" pitchFamily="18" charset="0"/>
              </a:rPr>
              <a:t>1.1 Digitalisering</a:t>
            </a:r>
          </a:p>
          <a:p>
            <a:r>
              <a:rPr lang="nb-NO" sz="1800" b="0" i="0" u="none" strike="noStrike" baseline="0" dirty="0">
                <a:solidFill>
                  <a:srgbClr val="000000"/>
                </a:solidFill>
                <a:latin typeface="Cambria" panose="02040503050406030204" pitchFamily="18" charset="0"/>
              </a:rPr>
              <a:t>1.1.1 </a:t>
            </a:r>
          </a:p>
          <a:p>
            <a:r>
              <a:rPr lang="nb-NO" sz="1800" b="0" i="0" u="none" strike="noStrike" baseline="0" dirty="0">
                <a:solidFill>
                  <a:srgbClr val="000000"/>
                </a:solidFill>
                <a:latin typeface="Cambria" panose="02040503050406030204" pitchFamily="18" charset="0"/>
              </a:rPr>
              <a:t>Fagforbundet Yrkesseksjon kontor og administrasjon skal bidra til å ivareta brukere av offentlige IKT-tjenester, slik at tjenestene blir brukervennlige, forståelige og forhindrer digitalt utenforskap. </a:t>
            </a:r>
          </a:p>
          <a:p>
            <a:r>
              <a:rPr lang="nb-NO" sz="1800" b="0" i="0" u="none" strike="noStrike" baseline="0" dirty="0">
                <a:solidFill>
                  <a:srgbClr val="000000"/>
                </a:solidFill>
                <a:latin typeface="Cambria" panose="02040503050406030204" pitchFamily="18" charset="0"/>
              </a:rPr>
              <a:t>1.1.2 Fagforbundet Yrkesseksjon kontor og administrasjon vil arbeide for medvirkning ved utvikling av IKT-systemer. </a:t>
            </a:r>
          </a:p>
          <a:p>
            <a:r>
              <a:rPr lang="nb-NO" sz="1800" b="0" i="0" u="none" strike="noStrike" baseline="0" dirty="0">
                <a:solidFill>
                  <a:srgbClr val="000000"/>
                </a:solidFill>
                <a:latin typeface="Cambria" panose="02040503050406030204" pitchFamily="18" charset="0"/>
              </a:rPr>
              <a:t>1.1.3 Fagforbundet Yrkesseksjon kontor og administrasjon vil arbeide for økt kunnskap og kompetanse om IKT-sikkerhet og personvern. </a:t>
            </a:r>
          </a:p>
          <a:p>
            <a:r>
              <a:rPr lang="nb-NO" sz="1800" b="0" i="0" u="none" strike="noStrike" baseline="0" dirty="0">
                <a:solidFill>
                  <a:srgbClr val="000000"/>
                </a:solidFill>
                <a:latin typeface="Cambria" panose="02040503050406030204" pitchFamily="18" charset="0"/>
              </a:rPr>
              <a:t>1.1.4 Fagforbundet Yrkesseksjon kontor og administrasjon vil bidra til medvirkning og forsvarlig bruk av kunstig intelligens i offentlig sektor . </a:t>
            </a:r>
          </a:p>
          <a:p>
            <a:r>
              <a:rPr lang="nb-NO" sz="1800" b="0" i="0" u="none" strike="noStrike" baseline="0" dirty="0">
                <a:solidFill>
                  <a:srgbClr val="000000"/>
                </a:solidFill>
                <a:latin typeface="Cambria" panose="02040503050406030204" pitchFamily="18" charset="0"/>
              </a:rPr>
              <a:t>1.1.5 Fagforbundet Yrkesseksjon kontor og administrasjon vil arbeide for at det opprettes en skytjeneste som eies og driftes av det offentlige. 	</a:t>
            </a:r>
          </a:p>
          <a:p>
            <a:pPr marL="0" indent="0">
              <a:buNone/>
            </a:pPr>
            <a:endParaRPr lang="nb-NO" b="1" dirty="0"/>
          </a:p>
          <a:p>
            <a:pPr marL="900" indent="0">
              <a:buNone/>
            </a:pPr>
            <a:endParaRPr lang="nb-NO" dirty="0"/>
          </a:p>
        </p:txBody>
      </p:sp>
      <p:pic>
        <p:nvPicPr>
          <p:cNvPr id="6" name="Picture 4" descr="Sosiale Medier, Facebook, Twitter, Instagram, Iko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262" y="1051315"/>
            <a:ext cx="4673738" cy="306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80947"/>
      </p:ext>
    </p:extLst>
  </p:cSld>
  <p:clrMapOvr>
    <a:masterClrMapping/>
  </p:clrMapOvr>
  <p:transition spd="slow">
    <p:push dir="u"/>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9c14c0-9c0e-4faf-80c1-fe951806dace" xsi:nil="true"/>
    <lcf76f155ced4ddcb4097134ff3c332f xmlns="d0e470d1-4e9b-40d5-a378-042757ffc2d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0D40004C7EB674FB72A5C0FA1D15018" ma:contentTypeVersion="16" ma:contentTypeDescription="Opprett et nytt dokument." ma:contentTypeScope="" ma:versionID="6b7c53ef9080cc9e8ae655f75bae22c0">
  <xsd:schema xmlns:xsd="http://www.w3.org/2001/XMLSchema" xmlns:xs="http://www.w3.org/2001/XMLSchema" xmlns:p="http://schemas.microsoft.com/office/2006/metadata/properties" xmlns:ns2="d0e470d1-4e9b-40d5-a378-042757ffc2d5" xmlns:ns3="309c14c0-9c0e-4faf-80c1-fe951806dace" targetNamespace="http://schemas.microsoft.com/office/2006/metadata/properties" ma:root="true" ma:fieldsID="9839a01d4a96587d7d20fc833a7d9ef9" ns2:_="" ns3:_="">
    <xsd:import namespace="d0e470d1-4e9b-40d5-a378-042757ffc2d5"/>
    <xsd:import namespace="309c14c0-9c0e-4faf-80c1-fe951806da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e470d1-4e9b-40d5-a378-042757ffc2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5db3a222-841b-42d1-b5fc-589e03d73f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9c14c0-9c0e-4faf-80c1-fe951806dac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783e25f9-8668-43b0-9ec5-1558c5d9d59a}" ma:internalName="TaxCatchAll" ma:showField="CatchAllData" ma:web="309c14c0-9c0e-4faf-80c1-fe951806d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terms/"/>
    <ds:schemaRef ds:uri="309c14c0-9c0e-4faf-80c1-fe951806dace"/>
    <ds:schemaRef ds:uri="d0e470d1-4e9b-40d5-a378-042757ffc2d5"/>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B92E7548-1F8D-4B1E-83DE-8F5669EF3D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e470d1-4e9b-40d5-a378-042757ffc2d5"/>
    <ds:schemaRef ds:uri="309c14c0-9c0e-4faf-80c1-fe951806d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9325</TotalTime>
  <Words>1602</Words>
  <Application>Microsoft Office PowerPoint</Application>
  <PresentationFormat>Skjermfremvisning (16:9)</PresentationFormat>
  <Paragraphs>272</Paragraphs>
  <Slides>59</Slides>
  <Notes>55</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59</vt:i4>
      </vt:variant>
    </vt:vector>
  </HeadingPairs>
  <TitlesOfParts>
    <vt:vector size="69" baseType="lpstr">
      <vt:lpstr>Arial</vt:lpstr>
      <vt:lpstr>Calibri</vt:lpstr>
      <vt:lpstr>Calibri </vt:lpstr>
      <vt:lpstr>Calibri brødtekst</vt:lpstr>
      <vt:lpstr>Calibri Light</vt:lpstr>
      <vt:lpstr>Cambria</vt:lpstr>
      <vt:lpstr>Lucida Grande</vt:lpstr>
      <vt:lpstr>Source Sans Pro</vt:lpstr>
      <vt:lpstr>Symbol</vt:lpstr>
      <vt:lpstr>Office-tema</vt:lpstr>
      <vt:lpstr>DIGITALISERING, GDPR OG FORVALTNINGSLOVEN</vt:lpstr>
      <vt:lpstr>Introduksjon</vt:lpstr>
      <vt:lpstr>Hva mener vi med digitalisering?</vt:lpstr>
      <vt:lpstr>Hva mener vi med digitalisering?</vt:lpstr>
      <vt:lpstr>Hvorfor digitalisere?</vt:lpstr>
      <vt:lpstr>Digitalisering og personvernutfordringer</vt:lpstr>
      <vt:lpstr>Medlemmenes holdninger til digitalisering</vt:lpstr>
      <vt:lpstr>Digitalisering i det nye prinsipp- og handlingsprogrammet</vt:lpstr>
      <vt:lpstr>Digitalisering i de nye hovedlinjene</vt:lpstr>
      <vt:lpstr>Hurdalsplattformen</vt:lpstr>
      <vt:lpstr>Makt og menneskeverd i det digitale arbeidslivet </vt:lpstr>
      <vt:lpstr>Datasikkerhet</vt:lpstr>
      <vt:lpstr>PowerPoint-presentasjon</vt:lpstr>
      <vt:lpstr>Østre Toten-saken </vt:lpstr>
      <vt:lpstr>Østre Toten-saken </vt:lpstr>
      <vt:lpstr>PowerPoint-presentasjon</vt:lpstr>
      <vt:lpstr>Sikkerhetsutfordringer</vt:lpstr>
      <vt:lpstr>Arbeid med sikkerhetsloven</vt:lpstr>
      <vt:lpstr>PowerPoint-presentasjon</vt:lpstr>
      <vt:lpstr>Skytjenester </vt:lpstr>
      <vt:lpstr>Offentlig skytjeneste</vt:lpstr>
      <vt:lpstr>PowerPoint-presentasjon</vt:lpstr>
      <vt:lpstr>Fafo-rapport om IKT</vt:lpstr>
      <vt:lpstr>PowerPoint-presentasjon</vt:lpstr>
      <vt:lpstr>Neste steg: utredning av en offentlig skyløsning</vt:lpstr>
      <vt:lpstr>Digitalt utenforskap</vt:lpstr>
      <vt:lpstr>Digitalt utenforskap</vt:lpstr>
      <vt:lpstr>Rapport fra Kompetanse Norge: Befolkningens digitale kompetanse og deltakelse (2021) </vt:lpstr>
      <vt:lpstr>GDPR og forvaltningslov  </vt:lpstr>
      <vt:lpstr>Hva er personvern?</vt:lpstr>
      <vt:lpstr>Hva er GDPR?</vt:lpstr>
      <vt:lpstr>Ulike, men overlappende regelsett</vt:lpstr>
      <vt:lpstr>Ny tid for forvaltningslovgivning?</vt:lpstr>
      <vt:lpstr>Hvordan blir en ny forvaltningslov og hvilke endringer kan vi forvente?</vt:lpstr>
      <vt:lpstr>Ny tid for forvaltningslovgivning?</vt:lpstr>
      <vt:lpstr>Ny tid for forvaltningslovgivning?</vt:lpstr>
      <vt:lpstr>PowerPoint-presentasjon</vt:lpstr>
      <vt:lpstr>PowerPoint-presentasjon</vt:lpstr>
      <vt:lpstr>Litt om forordningen </vt:lpstr>
      <vt:lpstr>Hvordan ligger vi an?</vt:lpstr>
      <vt:lpstr>Hvordan ligger vi an?</vt:lpstr>
      <vt:lpstr>Hvordan ligger vi an?</vt:lpstr>
      <vt:lpstr>Bot og bedringg?</vt:lpstr>
      <vt:lpstr>Bot og bedring?</vt:lpstr>
      <vt:lpstr>Tilsynspraksis</vt:lpstr>
      <vt:lpstr>PowerPoint-presentasjon</vt:lpstr>
      <vt:lpstr>PowerPoint-presentasjon</vt:lpstr>
      <vt:lpstr>Personopplysningloven</vt:lpstr>
      <vt:lpstr>Artikkel 4: Personopplysninger</vt:lpstr>
      <vt:lpstr>Artikkel 4: Behandlingsansvarlig</vt:lpstr>
      <vt:lpstr>Personvernprinsippene art. 5</vt:lpstr>
      <vt:lpstr>Den registrerte jf. art. 4. nr. 1</vt:lpstr>
      <vt:lpstr>Særlige kategorier av personopplysninger</vt:lpstr>
      <vt:lpstr>Språket i forordningen artikkel 25:</vt:lpstr>
      <vt:lpstr>Alle offentlige virksomheter skal utnevne eget personvernombud (art. 37)</vt:lpstr>
      <vt:lpstr>Personvernombudets oppgaver</vt:lpstr>
      <vt:lpstr>Personvernombudet i Fagforbundet Eirik R. Lie</vt:lpstr>
      <vt:lpstr>Oppsummering</vt:lpstr>
      <vt:lpstr> Takk for oss!</vt:lpstr>
    </vt:vector>
  </TitlesOfParts>
  <Company>Fagforbundet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Tittel</dc:title>
  <dc:creator>Hansen, Nils Fredrik</dc:creator>
  <cp:lastModifiedBy>Danielsen, Christian</cp:lastModifiedBy>
  <cp:revision>178</cp:revision>
  <cp:lastPrinted>2020-11-09T16:59:32Z</cp:lastPrinted>
  <dcterms:created xsi:type="dcterms:W3CDTF">2018-08-31T12:02:36Z</dcterms:created>
  <dcterms:modified xsi:type="dcterms:W3CDTF">2022-11-09T11:04:32Z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0x010100F0D40004C7EB674FB72A5C0FA1D15018</vt:lpwstr>
  </property>
</Properties>
</file>